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5" r:id="rId1"/>
  </p:sldMasterIdLst>
  <p:notesMasterIdLst>
    <p:notesMasterId r:id="rId121"/>
  </p:notesMasterIdLst>
  <p:sldIdLst>
    <p:sldId id="365" r:id="rId2"/>
    <p:sldId id="444" r:id="rId3"/>
    <p:sldId id="377" r:id="rId4"/>
    <p:sldId id="378" r:id="rId5"/>
    <p:sldId id="369" r:id="rId6"/>
    <p:sldId id="401" r:id="rId7"/>
    <p:sldId id="402" r:id="rId8"/>
    <p:sldId id="381" r:id="rId9"/>
    <p:sldId id="382" r:id="rId10"/>
    <p:sldId id="383" r:id="rId11"/>
    <p:sldId id="384" r:id="rId12"/>
    <p:sldId id="426" r:id="rId13"/>
    <p:sldId id="427" r:id="rId14"/>
    <p:sldId id="428" r:id="rId15"/>
    <p:sldId id="431" r:id="rId16"/>
    <p:sldId id="432" r:id="rId17"/>
    <p:sldId id="433" r:id="rId18"/>
    <p:sldId id="434" r:id="rId19"/>
    <p:sldId id="435" r:id="rId20"/>
    <p:sldId id="443" r:id="rId21"/>
    <p:sldId id="436" r:id="rId22"/>
    <p:sldId id="437" r:id="rId23"/>
    <p:sldId id="438" r:id="rId24"/>
    <p:sldId id="440" r:id="rId25"/>
    <p:sldId id="441" r:id="rId26"/>
    <p:sldId id="442" r:id="rId27"/>
    <p:sldId id="445" r:id="rId28"/>
    <p:sldId id="287" r:id="rId29"/>
    <p:sldId id="403" r:id="rId30"/>
    <p:sldId id="404" r:id="rId31"/>
    <p:sldId id="405" r:id="rId32"/>
    <p:sldId id="406" r:id="rId33"/>
    <p:sldId id="407" r:id="rId34"/>
    <p:sldId id="408" r:id="rId35"/>
    <p:sldId id="409" r:id="rId36"/>
    <p:sldId id="410" r:id="rId37"/>
    <p:sldId id="411" r:id="rId38"/>
    <p:sldId id="412" r:id="rId39"/>
    <p:sldId id="413" r:id="rId40"/>
    <p:sldId id="414" r:id="rId41"/>
    <p:sldId id="415" r:id="rId42"/>
    <p:sldId id="416" r:id="rId43"/>
    <p:sldId id="417" r:id="rId44"/>
    <p:sldId id="418" r:id="rId45"/>
    <p:sldId id="419" r:id="rId46"/>
    <p:sldId id="420" r:id="rId47"/>
    <p:sldId id="421" r:id="rId48"/>
    <p:sldId id="422" r:id="rId49"/>
    <p:sldId id="423" r:id="rId50"/>
    <p:sldId id="424" r:id="rId51"/>
    <p:sldId id="425" r:id="rId52"/>
    <p:sldId id="288" r:id="rId53"/>
    <p:sldId id="303" r:id="rId54"/>
    <p:sldId id="304" r:id="rId55"/>
    <p:sldId id="305" r:id="rId56"/>
    <p:sldId id="306" r:id="rId57"/>
    <p:sldId id="307" r:id="rId58"/>
    <p:sldId id="308" r:id="rId59"/>
    <p:sldId id="309" r:id="rId60"/>
    <p:sldId id="310" r:id="rId61"/>
    <p:sldId id="311" r:id="rId62"/>
    <p:sldId id="312" r:id="rId63"/>
    <p:sldId id="313" r:id="rId64"/>
    <p:sldId id="315" r:id="rId65"/>
    <p:sldId id="316" r:id="rId66"/>
    <p:sldId id="317" r:id="rId67"/>
    <p:sldId id="318" r:id="rId68"/>
    <p:sldId id="319" r:id="rId69"/>
    <p:sldId id="320" r:id="rId70"/>
    <p:sldId id="321" r:id="rId71"/>
    <p:sldId id="322" r:id="rId72"/>
    <p:sldId id="323" r:id="rId73"/>
    <p:sldId id="324" r:id="rId74"/>
    <p:sldId id="325" r:id="rId75"/>
    <p:sldId id="327" r:id="rId76"/>
    <p:sldId id="328" r:id="rId77"/>
    <p:sldId id="329" r:id="rId78"/>
    <p:sldId id="330" r:id="rId79"/>
    <p:sldId id="331" r:id="rId80"/>
    <p:sldId id="332" r:id="rId81"/>
    <p:sldId id="333" r:id="rId82"/>
    <p:sldId id="334" r:id="rId83"/>
    <p:sldId id="335" r:id="rId84"/>
    <p:sldId id="336" r:id="rId85"/>
    <p:sldId id="337"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446" r:id="rId100"/>
    <p:sldId id="447" r:id="rId101"/>
    <p:sldId id="448" r:id="rId102"/>
    <p:sldId id="449" r:id="rId103"/>
    <p:sldId id="450" r:id="rId104"/>
    <p:sldId id="451" r:id="rId105"/>
    <p:sldId id="452" r:id="rId106"/>
    <p:sldId id="453" r:id="rId107"/>
    <p:sldId id="352" r:id="rId108"/>
    <p:sldId id="353" r:id="rId109"/>
    <p:sldId id="354" r:id="rId110"/>
    <p:sldId id="355" r:id="rId111"/>
    <p:sldId id="356" r:id="rId112"/>
    <p:sldId id="357" r:id="rId113"/>
    <p:sldId id="359" r:id="rId114"/>
    <p:sldId id="360" r:id="rId115"/>
    <p:sldId id="361" r:id="rId116"/>
    <p:sldId id="362" r:id="rId117"/>
    <p:sldId id="363" r:id="rId118"/>
    <p:sldId id="364" r:id="rId119"/>
    <p:sldId id="454" r:id="rId120"/>
  </p:sldIdLst>
  <p:sldSz cx="9144000" cy="6858000" type="screen4x3"/>
  <p:notesSz cx="6858000" cy="9144000"/>
  <p:defaultTextStyle>
    <a:defPPr>
      <a:defRPr lang="ar-SA"/>
    </a:defPPr>
    <a:lvl1pPr algn="r" rtl="1" fontAlgn="base">
      <a:spcBef>
        <a:spcPct val="0"/>
      </a:spcBef>
      <a:spcAft>
        <a:spcPct val="0"/>
      </a:spcAft>
      <a:defRPr kern="1200">
        <a:solidFill>
          <a:schemeClr val="hlink"/>
        </a:solidFill>
        <a:latin typeface="Arial" charset="0"/>
        <a:ea typeface="+mn-ea"/>
        <a:cs typeface="Arial" charset="0"/>
      </a:defRPr>
    </a:lvl1pPr>
    <a:lvl2pPr marL="457200" algn="r" rtl="1" fontAlgn="base">
      <a:spcBef>
        <a:spcPct val="0"/>
      </a:spcBef>
      <a:spcAft>
        <a:spcPct val="0"/>
      </a:spcAft>
      <a:defRPr kern="1200">
        <a:solidFill>
          <a:schemeClr val="hlink"/>
        </a:solidFill>
        <a:latin typeface="Arial" charset="0"/>
        <a:ea typeface="+mn-ea"/>
        <a:cs typeface="Arial" charset="0"/>
      </a:defRPr>
    </a:lvl2pPr>
    <a:lvl3pPr marL="914400" algn="r" rtl="1" fontAlgn="base">
      <a:spcBef>
        <a:spcPct val="0"/>
      </a:spcBef>
      <a:spcAft>
        <a:spcPct val="0"/>
      </a:spcAft>
      <a:defRPr kern="1200">
        <a:solidFill>
          <a:schemeClr val="hlink"/>
        </a:solidFill>
        <a:latin typeface="Arial" charset="0"/>
        <a:ea typeface="+mn-ea"/>
        <a:cs typeface="Arial" charset="0"/>
      </a:defRPr>
    </a:lvl3pPr>
    <a:lvl4pPr marL="1371600" algn="r" rtl="1" fontAlgn="base">
      <a:spcBef>
        <a:spcPct val="0"/>
      </a:spcBef>
      <a:spcAft>
        <a:spcPct val="0"/>
      </a:spcAft>
      <a:defRPr kern="1200">
        <a:solidFill>
          <a:schemeClr val="hlink"/>
        </a:solidFill>
        <a:latin typeface="Arial" charset="0"/>
        <a:ea typeface="+mn-ea"/>
        <a:cs typeface="Arial" charset="0"/>
      </a:defRPr>
    </a:lvl4pPr>
    <a:lvl5pPr marL="1828800" algn="r" rtl="1" fontAlgn="base">
      <a:spcBef>
        <a:spcPct val="0"/>
      </a:spcBef>
      <a:spcAft>
        <a:spcPct val="0"/>
      </a:spcAft>
      <a:defRPr kern="1200">
        <a:solidFill>
          <a:schemeClr val="hlink"/>
        </a:solidFill>
        <a:latin typeface="Arial" charset="0"/>
        <a:ea typeface="+mn-ea"/>
        <a:cs typeface="Arial" charset="0"/>
      </a:defRPr>
    </a:lvl5pPr>
    <a:lvl6pPr marL="2286000" algn="l" defTabSz="914400" rtl="0" eaLnBrk="1" latinLnBrk="0" hangingPunct="1">
      <a:defRPr kern="1200">
        <a:solidFill>
          <a:schemeClr val="hlink"/>
        </a:solidFill>
        <a:latin typeface="Arial" charset="0"/>
        <a:ea typeface="+mn-ea"/>
        <a:cs typeface="Arial" charset="0"/>
      </a:defRPr>
    </a:lvl6pPr>
    <a:lvl7pPr marL="2743200" algn="l" defTabSz="914400" rtl="0" eaLnBrk="1" latinLnBrk="0" hangingPunct="1">
      <a:defRPr kern="1200">
        <a:solidFill>
          <a:schemeClr val="hlink"/>
        </a:solidFill>
        <a:latin typeface="Arial" charset="0"/>
        <a:ea typeface="+mn-ea"/>
        <a:cs typeface="Arial" charset="0"/>
      </a:defRPr>
    </a:lvl7pPr>
    <a:lvl8pPr marL="3200400" algn="l" defTabSz="914400" rtl="0" eaLnBrk="1" latinLnBrk="0" hangingPunct="1">
      <a:defRPr kern="1200">
        <a:solidFill>
          <a:schemeClr val="hlink"/>
        </a:solidFill>
        <a:latin typeface="Arial" charset="0"/>
        <a:ea typeface="+mn-ea"/>
        <a:cs typeface="Arial" charset="0"/>
      </a:defRPr>
    </a:lvl8pPr>
    <a:lvl9pPr marL="3657600" algn="l" defTabSz="914400" rtl="0" eaLnBrk="1" latinLnBrk="0" hangingPunct="1">
      <a:defRPr kern="1200">
        <a:solidFill>
          <a:schemeClr val="hlink"/>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24" autoAdjust="0"/>
  </p:normalViewPr>
  <p:slideViewPr>
    <p:cSldViewPr>
      <p:cViewPr varScale="1">
        <p:scale>
          <a:sx n="103" d="100"/>
          <a:sy n="103" d="100"/>
        </p:scale>
        <p:origin x="234"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14934"/>
    </p:cViewPr>
  </p:sorterViewPr>
  <p:notesViewPr>
    <p:cSldViewPr>
      <p:cViewPr varScale="1">
        <p:scale>
          <a:sx n="51" d="100"/>
          <a:sy n="51" d="100"/>
        </p:scale>
        <p:origin x="-2934" y="-96"/>
      </p:cViewPr>
      <p:guideLst>
        <p:guide orient="horz" pos="2880"/>
        <p:guide pos="2160"/>
      </p:guideLst>
    </p:cSldViewPr>
  </p:notesViewPr>
  <p:gridSpacing cx="90012" cy="90012"/>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notesMaster" Target="notesMasters/notes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97D276-53AF-4A26-B33C-7CE2FC90A258}" type="doc">
      <dgm:prSet loTypeId="urn:microsoft.com/office/officeart/2005/8/layout/pyramid1" loCatId="pyramid" qsTypeId="urn:microsoft.com/office/officeart/2005/8/quickstyle/simple1" qsCatId="simple" csTypeId="urn:microsoft.com/office/officeart/2005/8/colors/colorful3" csCatId="colorful" phldr="1"/>
      <dgm:spPr/>
    </dgm:pt>
    <dgm:pt modelId="{0EECB336-D4F9-4E31-B043-99254EA83C05}">
      <dgm:prSet phldrT="[Text]" custT="1"/>
      <dgm:spPr/>
      <dgm:t>
        <a:bodyPr/>
        <a:lstStyle/>
        <a:p>
          <a:endParaRPr lang="fa-IR" sz="1400" b="1" dirty="0" smtClean="0"/>
        </a:p>
        <a:p>
          <a:endParaRPr lang="fa-IR" sz="1400" b="1" dirty="0" smtClean="0"/>
        </a:p>
        <a:p>
          <a:r>
            <a:rPr lang="fa-IR" sz="1400" b="1" dirty="0" smtClean="0"/>
            <a:t>ممانعت از وقوع</a:t>
          </a:r>
        </a:p>
        <a:p>
          <a:r>
            <a:rPr lang="fa-IR" sz="1400" b="1" dirty="0" smtClean="0"/>
            <a:t>( توجه به نقاط ضعف و تهدید ها،اطلاع رسانی،اقدام اصلاحی و پیشگیرانه،)</a:t>
          </a:r>
          <a:endParaRPr lang="en-US" sz="1400" b="1" dirty="0"/>
        </a:p>
      </dgm:t>
    </dgm:pt>
    <dgm:pt modelId="{21E9AD82-35F1-4B14-9897-EF60C0D4F17A}" type="parTrans" cxnId="{C222F4C0-C01F-46C1-B0A7-77F88F4C7E25}">
      <dgm:prSet/>
      <dgm:spPr/>
      <dgm:t>
        <a:bodyPr/>
        <a:lstStyle/>
        <a:p>
          <a:endParaRPr lang="en-US"/>
        </a:p>
      </dgm:t>
    </dgm:pt>
    <dgm:pt modelId="{20268023-04C7-4384-825D-22DB56B15B52}" type="sibTrans" cxnId="{C222F4C0-C01F-46C1-B0A7-77F88F4C7E25}">
      <dgm:prSet/>
      <dgm:spPr/>
      <dgm:t>
        <a:bodyPr/>
        <a:lstStyle/>
        <a:p>
          <a:endParaRPr lang="en-US"/>
        </a:p>
      </dgm:t>
    </dgm:pt>
    <dgm:pt modelId="{8D10BCF8-86C9-4041-81E6-C2FAB2704C2E}">
      <dgm:prSet phldrT="[Text]" custT="1"/>
      <dgm:spPr/>
      <dgm:t>
        <a:bodyPr/>
        <a:lstStyle/>
        <a:p>
          <a:pPr algn="ctr"/>
          <a:r>
            <a:rPr lang="fa-IR" sz="4000" dirty="0" smtClean="0"/>
            <a:t>پیشگیری از توسعه</a:t>
          </a:r>
        </a:p>
        <a:p>
          <a:pPr algn="ctr"/>
          <a:r>
            <a:rPr lang="fa-IR" sz="2000" dirty="0" smtClean="0"/>
            <a:t>(محدود کردن ،حفاظت از جان افراد)</a:t>
          </a:r>
          <a:endParaRPr lang="en-US" sz="4000" dirty="0"/>
        </a:p>
      </dgm:t>
    </dgm:pt>
    <dgm:pt modelId="{F2ABCE27-2B73-43A1-A5B0-AAF87E61A310}" type="parTrans" cxnId="{1D69F5A0-64BC-41A5-BC3C-0E4CFD04E4E3}">
      <dgm:prSet/>
      <dgm:spPr/>
      <dgm:t>
        <a:bodyPr/>
        <a:lstStyle/>
        <a:p>
          <a:endParaRPr lang="en-US"/>
        </a:p>
      </dgm:t>
    </dgm:pt>
    <dgm:pt modelId="{CF9A7C2F-8CCA-43A4-999F-872630E6E9AE}" type="sibTrans" cxnId="{1D69F5A0-64BC-41A5-BC3C-0E4CFD04E4E3}">
      <dgm:prSet/>
      <dgm:spPr/>
      <dgm:t>
        <a:bodyPr/>
        <a:lstStyle/>
        <a:p>
          <a:endParaRPr lang="en-US"/>
        </a:p>
      </dgm:t>
    </dgm:pt>
    <dgm:pt modelId="{88469150-50DC-4AFC-9B66-A6F59360151C}">
      <dgm:prSet phldrT="[Text]"/>
      <dgm:spPr/>
      <dgm:t>
        <a:bodyPr/>
        <a:lstStyle/>
        <a:p>
          <a:r>
            <a:rPr lang="fa-IR" dirty="0" smtClean="0"/>
            <a:t>اطفا حریق</a:t>
          </a:r>
          <a:endParaRPr lang="en-US" dirty="0"/>
        </a:p>
      </dgm:t>
    </dgm:pt>
    <dgm:pt modelId="{06B2987B-42AF-4AC5-8AEB-A5EA080DAAA0}" type="parTrans" cxnId="{34C33B30-0A9B-4B6B-8866-5D03EF5B7889}">
      <dgm:prSet/>
      <dgm:spPr/>
      <dgm:t>
        <a:bodyPr/>
        <a:lstStyle/>
        <a:p>
          <a:endParaRPr lang="en-US"/>
        </a:p>
      </dgm:t>
    </dgm:pt>
    <dgm:pt modelId="{06296E3B-C483-43E7-9F6F-60325CE30430}" type="sibTrans" cxnId="{34C33B30-0A9B-4B6B-8866-5D03EF5B7889}">
      <dgm:prSet/>
      <dgm:spPr/>
      <dgm:t>
        <a:bodyPr/>
        <a:lstStyle/>
        <a:p>
          <a:endParaRPr lang="en-US"/>
        </a:p>
      </dgm:t>
    </dgm:pt>
    <dgm:pt modelId="{7F9D20D2-B9BD-4EEC-88BA-EC9083D2C2F7}" type="pres">
      <dgm:prSet presAssocID="{DF97D276-53AF-4A26-B33C-7CE2FC90A258}" presName="Name0" presStyleCnt="0">
        <dgm:presLayoutVars>
          <dgm:dir/>
          <dgm:animLvl val="lvl"/>
          <dgm:resizeHandles val="exact"/>
        </dgm:presLayoutVars>
      </dgm:prSet>
      <dgm:spPr/>
    </dgm:pt>
    <dgm:pt modelId="{81261115-D697-47F5-8B4B-57E2DEF1E455}" type="pres">
      <dgm:prSet presAssocID="{0EECB336-D4F9-4E31-B043-99254EA83C05}" presName="Name8" presStyleCnt="0"/>
      <dgm:spPr/>
    </dgm:pt>
    <dgm:pt modelId="{AE7D74AA-0140-4CDC-8EE9-D9BA5C97A0E7}" type="pres">
      <dgm:prSet presAssocID="{0EECB336-D4F9-4E31-B043-99254EA83C05}" presName="level" presStyleLbl="node1" presStyleIdx="0" presStyleCnt="3">
        <dgm:presLayoutVars>
          <dgm:chMax val="1"/>
          <dgm:bulletEnabled val="1"/>
        </dgm:presLayoutVars>
      </dgm:prSet>
      <dgm:spPr/>
      <dgm:t>
        <a:bodyPr/>
        <a:lstStyle/>
        <a:p>
          <a:endParaRPr lang="en-US"/>
        </a:p>
      </dgm:t>
    </dgm:pt>
    <dgm:pt modelId="{F7D9A485-88FF-4B7C-9F11-4053F83077A7}" type="pres">
      <dgm:prSet presAssocID="{0EECB336-D4F9-4E31-B043-99254EA83C05}" presName="levelTx" presStyleLbl="revTx" presStyleIdx="0" presStyleCnt="0">
        <dgm:presLayoutVars>
          <dgm:chMax val="1"/>
          <dgm:bulletEnabled val="1"/>
        </dgm:presLayoutVars>
      </dgm:prSet>
      <dgm:spPr/>
      <dgm:t>
        <a:bodyPr/>
        <a:lstStyle/>
        <a:p>
          <a:endParaRPr lang="en-US"/>
        </a:p>
      </dgm:t>
    </dgm:pt>
    <dgm:pt modelId="{C57C8F2F-6A5C-4BCE-B861-79AF7BB167D7}" type="pres">
      <dgm:prSet presAssocID="{8D10BCF8-86C9-4041-81E6-C2FAB2704C2E}" presName="Name8" presStyleCnt="0"/>
      <dgm:spPr/>
    </dgm:pt>
    <dgm:pt modelId="{B7F2549F-3C74-4649-A1C9-5363AFE2263C}" type="pres">
      <dgm:prSet presAssocID="{8D10BCF8-86C9-4041-81E6-C2FAB2704C2E}" presName="level" presStyleLbl="node1" presStyleIdx="1" presStyleCnt="3">
        <dgm:presLayoutVars>
          <dgm:chMax val="1"/>
          <dgm:bulletEnabled val="1"/>
        </dgm:presLayoutVars>
      </dgm:prSet>
      <dgm:spPr/>
      <dgm:t>
        <a:bodyPr/>
        <a:lstStyle/>
        <a:p>
          <a:endParaRPr lang="en-US"/>
        </a:p>
      </dgm:t>
    </dgm:pt>
    <dgm:pt modelId="{294184A5-85AC-4249-953D-F2453ABDE143}" type="pres">
      <dgm:prSet presAssocID="{8D10BCF8-86C9-4041-81E6-C2FAB2704C2E}" presName="levelTx" presStyleLbl="revTx" presStyleIdx="0" presStyleCnt="0">
        <dgm:presLayoutVars>
          <dgm:chMax val="1"/>
          <dgm:bulletEnabled val="1"/>
        </dgm:presLayoutVars>
      </dgm:prSet>
      <dgm:spPr/>
      <dgm:t>
        <a:bodyPr/>
        <a:lstStyle/>
        <a:p>
          <a:endParaRPr lang="en-US"/>
        </a:p>
      </dgm:t>
    </dgm:pt>
    <dgm:pt modelId="{3676584D-3169-4D00-99DA-2108A93CBEA7}" type="pres">
      <dgm:prSet presAssocID="{88469150-50DC-4AFC-9B66-A6F59360151C}" presName="Name8" presStyleCnt="0"/>
      <dgm:spPr/>
    </dgm:pt>
    <dgm:pt modelId="{6938F13E-2F2F-4378-B979-2DF9B611D8F5}" type="pres">
      <dgm:prSet presAssocID="{88469150-50DC-4AFC-9B66-A6F59360151C}" presName="level" presStyleLbl="node1" presStyleIdx="2" presStyleCnt="3">
        <dgm:presLayoutVars>
          <dgm:chMax val="1"/>
          <dgm:bulletEnabled val="1"/>
        </dgm:presLayoutVars>
      </dgm:prSet>
      <dgm:spPr/>
      <dgm:t>
        <a:bodyPr/>
        <a:lstStyle/>
        <a:p>
          <a:endParaRPr lang="en-US"/>
        </a:p>
      </dgm:t>
    </dgm:pt>
    <dgm:pt modelId="{60182B7B-F547-4E30-A21A-1B3228F5B620}" type="pres">
      <dgm:prSet presAssocID="{88469150-50DC-4AFC-9B66-A6F59360151C}" presName="levelTx" presStyleLbl="revTx" presStyleIdx="0" presStyleCnt="0">
        <dgm:presLayoutVars>
          <dgm:chMax val="1"/>
          <dgm:bulletEnabled val="1"/>
        </dgm:presLayoutVars>
      </dgm:prSet>
      <dgm:spPr/>
      <dgm:t>
        <a:bodyPr/>
        <a:lstStyle/>
        <a:p>
          <a:endParaRPr lang="en-US"/>
        </a:p>
      </dgm:t>
    </dgm:pt>
  </dgm:ptLst>
  <dgm:cxnLst>
    <dgm:cxn modelId="{91FFFAFE-6806-4BF8-9B56-EFD06ABAEF22}" type="presOf" srcId="{88469150-50DC-4AFC-9B66-A6F59360151C}" destId="{6938F13E-2F2F-4378-B979-2DF9B611D8F5}" srcOrd="0" destOrd="0" presId="urn:microsoft.com/office/officeart/2005/8/layout/pyramid1"/>
    <dgm:cxn modelId="{97B7433A-DC9E-4D67-9F35-274A1D7FF44A}" type="presOf" srcId="{88469150-50DC-4AFC-9B66-A6F59360151C}" destId="{60182B7B-F547-4E30-A21A-1B3228F5B620}" srcOrd="1" destOrd="0" presId="urn:microsoft.com/office/officeart/2005/8/layout/pyramid1"/>
    <dgm:cxn modelId="{C222F4C0-C01F-46C1-B0A7-77F88F4C7E25}" srcId="{DF97D276-53AF-4A26-B33C-7CE2FC90A258}" destId="{0EECB336-D4F9-4E31-B043-99254EA83C05}" srcOrd="0" destOrd="0" parTransId="{21E9AD82-35F1-4B14-9897-EF60C0D4F17A}" sibTransId="{20268023-04C7-4384-825D-22DB56B15B52}"/>
    <dgm:cxn modelId="{C492C188-C4EA-4970-8891-EBB2372C6918}" type="presOf" srcId="{8D10BCF8-86C9-4041-81E6-C2FAB2704C2E}" destId="{B7F2549F-3C74-4649-A1C9-5363AFE2263C}" srcOrd="0" destOrd="0" presId="urn:microsoft.com/office/officeart/2005/8/layout/pyramid1"/>
    <dgm:cxn modelId="{AE90232B-1908-4ED6-87F6-1F62DC2A57AA}" type="presOf" srcId="{0EECB336-D4F9-4E31-B043-99254EA83C05}" destId="{AE7D74AA-0140-4CDC-8EE9-D9BA5C97A0E7}" srcOrd="0" destOrd="0" presId="urn:microsoft.com/office/officeart/2005/8/layout/pyramid1"/>
    <dgm:cxn modelId="{9AF75E1F-4852-4D04-9EE3-3C8C6E0DCE79}" type="presOf" srcId="{8D10BCF8-86C9-4041-81E6-C2FAB2704C2E}" destId="{294184A5-85AC-4249-953D-F2453ABDE143}" srcOrd="1" destOrd="0" presId="urn:microsoft.com/office/officeart/2005/8/layout/pyramid1"/>
    <dgm:cxn modelId="{1D69F5A0-64BC-41A5-BC3C-0E4CFD04E4E3}" srcId="{DF97D276-53AF-4A26-B33C-7CE2FC90A258}" destId="{8D10BCF8-86C9-4041-81E6-C2FAB2704C2E}" srcOrd="1" destOrd="0" parTransId="{F2ABCE27-2B73-43A1-A5B0-AAF87E61A310}" sibTransId="{CF9A7C2F-8CCA-43A4-999F-872630E6E9AE}"/>
    <dgm:cxn modelId="{C2BDF97D-589D-4B43-903E-66B1D894246C}" type="presOf" srcId="{DF97D276-53AF-4A26-B33C-7CE2FC90A258}" destId="{7F9D20D2-B9BD-4EEC-88BA-EC9083D2C2F7}" srcOrd="0" destOrd="0" presId="urn:microsoft.com/office/officeart/2005/8/layout/pyramid1"/>
    <dgm:cxn modelId="{34C33B30-0A9B-4B6B-8866-5D03EF5B7889}" srcId="{DF97D276-53AF-4A26-B33C-7CE2FC90A258}" destId="{88469150-50DC-4AFC-9B66-A6F59360151C}" srcOrd="2" destOrd="0" parTransId="{06B2987B-42AF-4AC5-8AEB-A5EA080DAAA0}" sibTransId="{06296E3B-C483-43E7-9F6F-60325CE30430}"/>
    <dgm:cxn modelId="{71E7D0DD-BCAE-4624-9B71-81B592CFBC24}" type="presOf" srcId="{0EECB336-D4F9-4E31-B043-99254EA83C05}" destId="{F7D9A485-88FF-4B7C-9F11-4053F83077A7}" srcOrd="1" destOrd="0" presId="urn:microsoft.com/office/officeart/2005/8/layout/pyramid1"/>
    <dgm:cxn modelId="{FDEF2CB8-3D65-4950-93F4-D6E8B2DF8F40}" type="presParOf" srcId="{7F9D20D2-B9BD-4EEC-88BA-EC9083D2C2F7}" destId="{81261115-D697-47F5-8B4B-57E2DEF1E455}" srcOrd="0" destOrd="0" presId="urn:microsoft.com/office/officeart/2005/8/layout/pyramid1"/>
    <dgm:cxn modelId="{7B97D7AA-5F8C-40BC-9559-D3D8280B29F7}" type="presParOf" srcId="{81261115-D697-47F5-8B4B-57E2DEF1E455}" destId="{AE7D74AA-0140-4CDC-8EE9-D9BA5C97A0E7}" srcOrd="0" destOrd="0" presId="urn:microsoft.com/office/officeart/2005/8/layout/pyramid1"/>
    <dgm:cxn modelId="{BF859731-678E-40C5-92E8-C424E086BD6C}" type="presParOf" srcId="{81261115-D697-47F5-8B4B-57E2DEF1E455}" destId="{F7D9A485-88FF-4B7C-9F11-4053F83077A7}" srcOrd="1" destOrd="0" presId="urn:microsoft.com/office/officeart/2005/8/layout/pyramid1"/>
    <dgm:cxn modelId="{4C7A9B03-91CB-4E31-9695-45CE6C671B06}" type="presParOf" srcId="{7F9D20D2-B9BD-4EEC-88BA-EC9083D2C2F7}" destId="{C57C8F2F-6A5C-4BCE-B861-79AF7BB167D7}" srcOrd="1" destOrd="0" presId="urn:microsoft.com/office/officeart/2005/8/layout/pyramid1"/>
    <dgm:cxn modelId="{2072C934-3B8D-49E9-8B34-B0542F124296}" type="presParOf" srcId="{C57C8F2F-6A5C-4BCE-B861-79AF7BB167D7}" destId="{B7F2549F-3C74-4649-A1C9-5363AFE2263C}" srcOrd="0" destOrd="0" presId="urn:microsoft.com/office/officeart/2005/8/layout/pyramid1"/>
    <dgm:cxn modelId="{4A6A7747-5F78-43BC-84AC-9A2BFE7F906D}" type="presParOf" srcId="{C57C8F2F-6A5C-4BCE-B861-79AF7BB167D7}" destId="{294184A5-85AC-4249-953D-F2453ABDE143}" srcOrd="1" destOrd="0" presId="urn:microsoft.com/office/officeart/2005/8/layout/pyramid1"/>
    <dgm:cxn modelId="{9BD6769C-EF6B-4A8B-9A5E-8B958E0F45ED}" type="presParOf" srcId="{7F9D20D2-B9BD-4EEC-88BA-EC9083D2C2F7}" destId="{3676584D-3169-4D00-99DA-2108A93CBEA7}" srcOrd="2" destOrd="0" presId="urn:microsoft.com/office/officeart/2005/8/layout/pyramid1"/>
    <dgm:cxn modelId="{31A8737F-3935-4ABF-B7B6-541014BB4972}" type="presParOf" srcId="{3676584D-3169-4D00-99DA-2108A93CBEA7}" destId="{6938F13E-2F2F-4378-B979-2DF9B611D8F5}" srcOrd="0" destOrd="0" presId="urn:microsoft.com/office/officeart/2005/8/layout/pyramid1"/>
    <dgm:cxn modelId="{00E82E4B-AD3A-4610-AFAF-5C7C204DAED5}" type="presParOf" srcId="{3676584D-3169-4D00-99DA-2108A93CBEA7}" destId="{60182B7B-F547-4E30-A21A-1B3228F5B620}"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D74AA-0140-4CDC-8EE9-D9BA5C97A0E7}">
      <dsp:nvSpPr>
        <dsp:cNvPr id="0" name=""/>
        <dsp:cNvSpPr/>
      </dsp:nvSpPr>
      <dsp:spPr>
        <a:xfrm>
          <a:off x="2743200" y="0"/>
          <a:ext cx="2743199" cy="1498600"/>
        </a:xfrm>
        <a:prstGeom prst="trapezoid">
          <a:avLst>
            <a:gd name="adj" fmla="val 91525"/>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fa-IR" sz="1400" b="1" kern="1200" dirty="0" smtClean="0"/>
        </a:p>
        <a:p>
          <a:pPr lvl="0" algn="ctr" defTabSz="622300">
            <a:lnSpc>
              <a:spcPct val="90000"/>
            </a:lnSpc>
            <a:spcBef>
              <a:spcPct val="0"/>
            </a:spcBef>
            <a:spcAft>
              <a:spcPct val="35000"/>
            </a:spcAft>
          </a:pPr>
          <a:endParaRPr lang="fa-IR" sz="1400" b="1" kern="1200" dirty="0" smtClean="0"/>
        </a:p>
        <a:p>
          <a:pPr lvl="0" algn="ctr" defTabSz="622300">
            <a:lnSpc>
              <a:spcPct val="90000"/>
            </a:lnSpc>
            <a:spcBef>
              <a:spcPct val="0"/>
            </a:spcBef>
            <a:spcAft>
              <a:spcPct val="35000"/>
            </a:spcAft>
          </a:pPr>
          <a:r>
            <a:rPr lang="fa-IR" sz="1400" b="1" kern="1200" dirty="0" smtClean="0"/>
            <a:t>ممانعت از وقوع</a:t>
          </a:r>
        </a:p>
        <a:p>
          <a:pPr lvl="0" algn="ctr" defTabSz="622300">
            <a:lnSpc>
              <a:spcPct val="90000"/>
            </a:lnSpc>
            <a:spcBef>
              <a:spcPct val="0"/>
            </a:spcBef>
            <a:spcAft>
              <a:spcPct val="35000"/>
            </a:spcAft>
          </a:pPr>
          <a:r>
            <a:rPr lang="fa-IR" sz="1400" b="1" kern="1200" dirty="0" smtClean="0"/>
            <a:t>( توجه به نقاط ضعف و تهدید ها،اطلاع رسانی،اقدام اصلاحی و پیشگیرانه،)</a:t>
          </a:r>
          <a:endParaRPr lang="en-US" sz="1400" b="1" kern="1200" dirty="0"/>
        </a:p>
      </dsp:txBody>
      <dsp:txXfrm>
        <a:off x="2743200" y="0"/>
        <a:ext cx="2743199" cy="1498600"/>
      </dsp:txXfrm>
    </dsp:sp>
    <dsp:sp modelId="{B7F2549F-3C74-4649-A1C9-5363AFE2263C}">
      <dsp:nvSpPr>
        <dsp:cNvPr id="0" name=""/>
        <dsp:cNvSpPr/>
      </dsp:nvSpPr>
      <dsp:spPr>
        <a:xfrm>
          <a:off x="1371600" y="1498600"/>
          <a:ext cx="5486399" cy="1498600"/>
        </a:xfrm>
        <a:prstGeom prst="trapezoid">
          <a:avLst>
            <a:gd name="adj" fmla="val 91525"/>
          </a:avLst>
        </a:prstGeom>
        <a:solidFill>
          <a:schemeClr val="accent3">
            <a:hueOff val="-2790486"/>
            <a:satOff val="-15286"/>
            <a:lumOff val="47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fa-IR" sz="4000" kern="1200" dirty="0" smtClean="0"/>
            <a:t>پیشگیری از توسعه</a:t>
          </a:r>
        </a:p>
        <a:p>
          <a:pPr lvl="0" algn="ctr" defTabSz="1778000">
            <a:lnSpc>
              <a:spcPct val="90000"/>
            </a:lnSpc>
            <a:spcBef>
              <a:spcPct val="0"/>
            </a:spcBef>
            <a:spcAft>
              <a:spcPct val="35000"/>
            </a:spcAft>
          </a:pPr>
          <a:r>
            <a:rPr lang="fa-IR" sz="2000" kern="1200" dirty="0" smtClean="0"/>
            <a:t>(محدود کردن ،حفاظت از جان افراد)</a:t>
          </a:r>
          <a:endParaRPr lang="en-US" sz="4000" kern="1200" dirty="0"/>
        </a:p>
      </dsp:txBody>
      <dsp:txXfrm>
        <a:off x="2331720" y="1498600"/>
        <a:ext cx="3566160" cy="1498600"/>
      </dsp:txXfrm>
    </dsp:sp>
    <dsp:sp modelId="{6938F13E-2F2F-4378-B979-2DF9B611D8F5}">
      <dsp:nvSpPr>
        <dsp:cNvPr id="0" name=""/>
        <dsp:cNvSpPr/>
      </dsp:nvSpPr>
      <dsp:spPr>
        <a:xfrm>
          <a:off x="0" y="2997200"/>
          <a:ext cx="8229600" cy="1498600"/>
        </a:xfrm>
        <a:prstGeom prst="trapezoid">
          <a:avLst>
            <a:gd name="adj" fmla="val 91525"/>
          </a:avLst>
        </a:prstGeom>
        <a:solidFill>
          <a:schemeClr val="accent3">
            <a:hueOff val="-5580972"/>
            <a:satOff val="-30571"/>
            <a:lumOff val="94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r>
            <a:rPr lang="fa-IR" sz="6500" kern="1200" dirty="0" smtClean="0"/>
            <a:t>اطفا حریق</a:t>
          </a:r>
          <a:endParaRPr lang="en-US" sz="6500" kern="1200" dirty="0"/>
        </a:p>
      </dsp:txBody>
      <dsp:txXfrm>
        <a:off x="1440179" y="2997200"/>
        <a:ext cx="5349240" cy="149860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hdr" sz="quarter"/>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Arial" pitchFamily="34" charset="0"/>
                <a:cs typeface="Arial" pitchFamily="34" charset="0"/>
              </a:defRPr>
            </a:lvl1pPr>
          </a:lstStyle>
          <a:p>
            <a:pPr>
              <a:defRPr/>
            </a:pPr>
            <a:endParaRPr lang="en-US"/>
          </a:p>
        </p:txBody>
      </p:sp>
      <p:sp>
        <p:nvSpPr>
          <p:cNvPr id="147459" name="Rectangle 3"/>
          <p:cNvSpPr>
            <a:spLocks noGrp="1" noChangeArrowheads="1"/>
          </p:cNvSpPr>
          <p:nvPr>
            <p:ph type="dt" idx="1"/>
          </p:nvPr>
        </p:nvSpPr>
        <p:spPr bwMode="auto">
          <a:xfrm>
            <a:off x="1588"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solidFill>
                  <a:schemeClr val="tx1"/>
                </a:solidFill>
                <a:latin typeface="Arial" pitchFamily="34" charset="0"/>
                <a:cs typeface="Arial" pitchFamily="34" charset="0"/>
              </a:defRPr>
            </a:lvl1pPr>
          </a:lstStyle>
          <a:p>
            <a:pPr>
              <a:defRPr/>
            </a:pPr>
            <a:endParaRPr lang="en-US"/>
          </a:p>
        </p:txBody>
      </p:sp>
      <p:sp>
        <p:nvSpPr>
          <p:cNvPr id="130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7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7462" name="Rectangle 6"/>
          <p:cNvSpPr>
            <a:spLocks noGrp="1" noChangeArrowheads="1"/>
          </p:cNvSpPr>
          <p:nvPr>
            <p:ph type="ftr" sz="quarter" idx="4"/>
          </p:nvPr>
        </p:nvSpPr>
        <p:spPr bwMode="auto">
          <a:xfrm>
            <a:off x="388620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Arial" pitchFamily="34" charset="0"/>
                <a:cs typeface="Arial" pitchFamily="34" charset="0"/>
              </a:defRPr>
            </a:lvl1pPr>
          </a:lstStyle>
          <a:p>
            <a:pPr>
              <a:defRPr/>
            </a:pPr>
            <a:endParaRPr lang="en-US"/>
          </a:p>
        </p:txBody>
      </p:sp>
      <p:sp>
        <p:nvSpPr>
          <p:cNvPr id="147463" name="Rectangle 7"/>
          <p:cNvSpPr>
            <a:spLocks noGrp="1" noChangeArrowheads="1"/>
          </p:cNvSpPr>
          <p:nvPr>
            <p:ph type="sldNum" sz="quarter" idx="5"/>
          </p:nvPr>
        </p:nvSpPr>
        <p:spPr bwMode="auto">
          <a:xfrm>
            <a:off x="1588"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solidFill>
                  <a:schemeClr val="tx1"/>
                </a:solidFill>
                <a:latin typeface="Arial" pitchFamily="34" charset="0"/>
                <a:cs typeface="Arial" pitchFamily="34" charset="0"/>
              </a:defRPr>
            </a:lvl1pPr>
          </a:lstStyle>
          <a:p>
            <a:pPr>
              <a:defRPr/>
            </a:pPr>
            <a:fld id="{89725B71-6A7F-4D33-9989-C294F7688C67}" type="slidenum">
              <a:rPr lang="ar-SA"/>
              <a:pPr>
                <a:defRPr/>
              </a:pPr>
              <a:t>‹#›</a:t>
            </a:fld>
            <a:endParaRPr lang="en-US"/>
          </a:p>
        </p:txBody>
      </p:sp>
    </p:spTree>
    <p:extLst>
      <p:ext uri="{BB962C8B-B14F-4D97-AF65-F5344CB8AC3E}">
        <p14:creationId xmlns:p14="http://schemas.microsoft.com/office/powerpoint/2010/main" val="3545209725"/>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r" rtl="1"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xfrm>
            <a:off x="381000" y="4343400"/>
            <a:ext cx="6019800" cy="4572000"/>
          </a:xfrm>
          <a:noFill/>
          <a:ln/>
        </p:spPr>
        <p:txBody>
          <a:bodyPr/>
          <a:lstStyle/>
          <a:p>
            <a:r>
              <a:rPr lang="en-US" smtClean="0">
                <a:latin typeface="Arial" charset="0"/>
                <a:cs typeface="Arial" charset="0"/>
              </a:rPr>
              <a:t>ASK “WHAT FOUR INGREDIENTS ARE NEEDED TO CREATE A FIRE?” AND SHOW SLIDE.</a:t>
            </a:r>
          </a:p>
          <a:p>
            <a:r>
              <a:rPr lang="en-US" smtClean="0">
                <a:latin typeface="Arial" charset="0"/>
                <a:cs typeface="Arial" charset="0"/>
              </a:rPr>
              <a:t>EXPLAIN HOW IT SHOWS “FIRE TETRAHEDRON”--FOUR-SIDED FIGURE SHOWING RELATIONSHIP BETWEEN COMPONENTS OF COMBUSTION PROCESS (UPDATE FROM OLD “FIRE TRIANGLE”--ADDS CHEMICAL CHAIN REACTION AS FOURTH ELEMENT).</a:t>
            </a:r>
          </a:p>
          <a:p>
            <a:r>
              <a:rPr lang="en-US" smtClean="0">
                <a:latin typeface="Arial" charset="0"/>
                <a:cs typeface="Arial" charset="0"/>
              </a:rPr>
              <a:t>EXPLAIN THAT EACH COMPONENT IS EQUALLY IMPORTANT.</a:t>
            </a:r>
          </a:p>
          <a:p>
            <a:r>
              <a:rPr lang="en-US" smtClean="0">
                <a:latin typeface="Arial" charset="0"/>
                <a:cs typeface="Arial" charset="0"/>
              </a:rPr>
              <a:t>ASK “HOW DO YOU PUT OUT A FIRE?” (REMOVE ONE OR MORE OF THE ABOVE ELEMENTS).  EXPLAIN HOW EXTINGUISHERS WE USE ARE ALL DESIGNED TO DO THIS.</a:t>
            </a:r>
          </a:p>
        </p:txBody>
      </p:sp>
    </p:spTree>
    <p:extLst>
      <p:ext uri="{BB962C8B-B14F-4D97-AF65-F5344CB8AC3E}">
        <p14:creationId xmlns:p14="http://schemas.microsoft.com/office/powerpoint/2010/main" val="4280663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0D716582-219A-4AA2-909C-119AFCABC45B}" type="datetimeFigureOut">
              <a:rPr lang="en-US"/>
              <a:pPr>
                <a:defRPr/>
              </a:pPr>
              <a:t>5/15/2021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4C25B6-53B6-47C3-BBD3-382AE8879FD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7880FF1-BCB4-42F0-B72A-864C9D4E4D1C}" type="datetimeFigureOut">
              <a:rPr lang="en-US"/>
              <a:pPr>
                <a:defRPr/>
              </a:pPr>
              <a:t>5/15/2021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08FD69-4158-40D1-8042-A2A6E2B7DE0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C9F382E-8C46-4AF6-8AF3-84A6DCF0B65F}" type="datetimeFigureOut">
              <a:rPr lang="en-US"/>
              <a:pPr>
                <a:defRPr/>
              </a:pPr>
              <a:t>5/15/2021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0777D-0CCF-4156-AC71-66134123E8DA}"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fa-IR"/>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pPr>
              <a:defRPr/>
            </a:pPr>
            <a:fld id="{0E8A89B7-CBEC-4FD7-9E3E-0B843D282400}" type="slidenum">
              <a:rPr lang="ar-SA"/>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fa-IR"/>
          </a:p>
        </p:txBody>
      </p:sp>
      <p:sp>
        <p:nvSpPr>
          <p:cNvPr id="3" name="SmartArt Placeholder 2"/>
          <p:cNvSpPr>
            <a:spLocks noGrp="1"/>
          </p:cNvSpPr>
          <p:nvPr>
            <p:ph type="dgm" idx="1"/>
          </p:nvPr>
        </p:nvSpPr>
        <p:spPr>
          <a:xfrm>
            <a:off x="457200" y="1600200"/>
            <a:ext cx="8229600" cy="4495800"/>
          </a:xfrm>
        </p:spPr>
        <p:txBody>
          <a:bodyPr>
            <a:normAutofit/>
          </a:bodyPr>
          <a:lstStyle/>
          <a:p>
            <a:pPr lvl="0"/>
            <a:endParaRPr lang="fa-IR" noProof="0"/>
          </a:p>
        </p:txBody>
      </p:sp>
      <p:sp>
        <p:nvSpPr>
          <p:cNvPr id="4" name="Date Placeholder 3"/>
          <p:cNvSpPr>
            <a:spLocks noGrp="1"/>
          </p:cNvSpPr>
          <p:nvPr>
            <p:ph type="dt" sz="half" idx="10"/>
          </p:nvPr>
        </p:nvSpPr>
        <p:spPr>
          <a:xfrm>
            <a:off x="457200" y="6248400"/>
            <a:ext cx="2133600" cy="45720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8400"/>
            <a:ext cx="2133600" cy="457200"/>
          </a:xfrm>
        </p:spPr>
        <p:txBody>
          <a:bodyPr/>
          <a:lstStyle>
            <a:lvl1pPr>
              <a:defRPr/>
            </a:lvl1pPr>
          </a:lstStyle>
          <a:p>
            <a:pPr>
              <a:defRPr/>
            </a:pPr>
            <a:fld id="{AE412E95-F63B-4BAB-879F-F4852FE59674}" type="slidenum">
              <a:rPr lang="ar-SA"/>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519071DE-8CB0-4F56-8EC2-556C0694163C}" type="slidenum">
              <a:rPr lang="ar-SA"/>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9F440404-EE84-43E3-83FC-3558C4DB6958}" type="slidenum">
              <a:rPr lang="ar-SA"/>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09FC1C92-1F6A-41DB-A8A9-B81536E5DE7B}" type="slidenum">
              <a:rPr lang="ar-SA"/>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endParaRPr lang="en-US"/>
          </a:p>
        </p:txBody>
      </p:sp>
      <p:sp>
        <p:nvSpPr>
          <p:cNvPr id="4" name="Footer Placeholder 2"/>
          <p:cNvSpPr>
            <a:spLocks noGrp="1"/>
          </p:cNvSpPr>
          <p:nvPr>
            <p:ph type="ftr" sz="quarter" idx="11"/>
          </p:nvPr>
        </p:nvSpPr>
        <p:spPr/>
        <p:txBody>
          <a:bodyPr/>
          <a:lstStyle>
            <a:lvl1pPr>
              <a:defRPr/>
            </a:lvl1pPr>
          </a:lstStyle>
          <a:p>
            <a:pPr>
              <a:defRPr/>
            </a:pPr>
            <a:endParaRPr lang="en-US"/>
          </a:p>
        </p:txBody>
      </p:sp>
      <p:sp>
        <p:nvSpPr>
          <p:cNvPr id="5" name="Slide Number Placeholder 22"/>
          <p:cNvSpPr>
            <a:spLocks noGrp="1"/>
          </p:cNvSpPr>
          <p:nvPr>
            <p:ph type="sldNum" sz="quarter" idx="12"/>
          </p:nvPr>
        </p:nvSpPr>
        <p:spPr/>
        <p:txBody>
          <a:bodyPr/>
          <a:lstStyle>
            <a:lvl1pPr>
              <a:defRPr/>
            </a:lvl1pPr>
          </a:lstStyle>
          <a:p>
            <a:pPr>
              <a:defRPr/>
            </a:pPr>
            <a:fld id="{B4F068BB-3F99-4385-9DE0-3C6DD73E8E0E}" type="slidenum">
              <a:rPr lang="ar-SA"/>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06E6C3B-9114-4A37-9205-29E40210A59A}" type="datetimeFigureOut">
              <a:rPr lang="en-US"/>
              <a:pPr>
                <a:defRPr/>
              </a:pPr>
              <a:t>5/15/2021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53A667-2D52-4D94-8A5B-35A286FBC0D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886CC67-3BAF-4005-9284-FE4840B0B680}" type="datetimeFigureOut">
              <a:rPr lang="en-US"/>
              <a:pPr>
                <a:defRPr/>
              </a:pPr>
              <a:t>5/15/2021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ACD9E86-04C5-4534-BFA3-CA33EAC8852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8AA5A28-A6EC-4AE8-B66F-C3FFDBA78D48}" type="datetimeFigureOut">
              <a:rPr lang="en-US"/>
              <a:pPr>
                <a:defRPr/>
              </a:pPr>
              <a:t>5/15/2021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882F69-67DF-4143-8981-BAAA7D973CA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06C6421-D982-4A13-AC29-F75BF67AE921}" type="datetimeFigureOut">
              <a:rPr lang="en-US"/>
              <a:pPr>
                <a:defRPr/>
              </a:pPr>
              <a:t>5/15/2021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040D85E-7625-49DF-B399-339A00EF3A0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F5F0BAB-C06F-4496-A4EC-531948EAE095}" type="datetimeFigureOut">
              <a:rPr lang="en-US"/>
              <a:pPr>
                <a:defRPr/>
              </a:pPr>
              <a:t>5/15/2021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BC812F8-4171-4677-B9AB-F53AF24295C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7C4938E-C347-47B7-9982-BF9FF498656D}" type="datetimeFigureOut">
              <a:rPr lang="en-US"/>
              <a:pPr>
                <a:defRPr/>
              </a:pPr>
              <a:t>5/15/2021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435DA8-7568-4BBB-A2D5-BAC97E5A2F2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A714652-C485-4236-82D2-9F0D40A44227}" type="datetimeFigureOut">
              <a:rPr lang="en-US"/>
              <a:pPr>
                <a:defRPr/>
              </a:pPr>
              <a:t>5/15/2021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C43606-44CD-4665-BC34-43F4C0B72E94}"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E3D7794-9600-43A1-A298-8EBAD0B95B11}" type="datetimeFigureOut">
              <a:rPr lang="en-US"/>
              <a:pPr>
                <a:defRPr/>
              </a:pPr>
              <a:t>5/15/2021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2A99D88-667F-4F23-BA45-F740589F29F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AC706DF-19DF-4882-A1B1-08E93A9A2DC3}" type="datetimeFigureOut">
              <a:rPr lang="en-US"/>
              <a:pPr>
                <a:defRPr/>
              </a:pPr>
              <a:t>5/15/2021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04ABCE4-597B-44F8-AF21-3F4CA408D1C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 id="2147484459" r:id="rId12"/>
    <p:sldLayoutId id="2147484460" r:id="rId13"/>
    <p:sldLayoutId id="2147484461" r:id="rId14"/>
    <p:sldLayoutId id="2147484462" r:id="rId15"/>
    <p:sldLayoutId id="2147484463" r:id="rId16"/>
    <p:sldLayoutId id="2147484464" r:id="rId17"/>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cs typeface="Titr" pitchFamily="2" charset="-78"/>
        </a:defRPr>
      </a:lvl2pPr>
      <a:lvl3pPr algn="ctr" rtl="0" eaLnBrk="0" fontAlgn="base" hangingPunct="0">
        <a:spcBef>
          <a:spcPct val="0"/>
        </a:spcBef>
        <a:spcAft>
          <a:spcPct val="0"/>
        </a:spcAft>
        <a:defRPr sz="4400">
          <a:solidFill>
            <a:schemeClr val="tx1"/>
          </a:solidFill>
          <a:latin typeface="Calibri" pitchFamily="34" charset="0"/>
          <a:cs typeface="Titr" pitchFamily="2" charset="-78"/>
        </a:defRPr>
      </a:lvl3pPr>
      <a:lvl4pPr algn="ctr" rtl="0" eaLnBrk="0" fontAlgn="base" hangingPunct="0">
        <a:spcBef>
          <a:spcPct val="0"/>
        </a:spcBef>
        <a:spcAft>
          <a:spcPct val="0"/>
        </a:spcAft>
        <a:defRPr sz="4400">
          <a:solidFill>
            <a:schemeClr val="tx1"/>
          </a:solidFill>
          <a:latin typeface="Calibri" pitchFamily="34" charset="0"/>
          <a:cs typeface="Titr" pitchFamily="2" charset="-78"/>
        </a:defRPr>
      </a:lvl4pPr>
      <a:lvl5pPr algn="ctr" rtl="0" eaLnBrk="0" fontAlgn="base" hangingPunct="0">
        <a:spcBef>
          <a:spcPct val="0"/>
        </a:spcBef>
        <a:spcAft>
          <a:spcPct val="0"/>
        </a:spcAft>
        <a:defRPr sz="4400">
          <a:solidFill>
            <a:schemeClr val="tx1"/>
          </a:solidFill>
          <a:latin typeface="Calibri" pitchFamily="34" charset="0"/>
          <a:cs typeface="Titr" pitchFamily="2" charset="-78"/>
        </a:defRPr>
      </a:lvl5pPr>
      <a:lvl6pPr marL="457200" algn="ctr" rtl="0" fontAlgn="base">
        <a:spcBef>
          <a:spcPct val="0"/>
        </a:spcBef>
        <a:spcAft>
          <a:spcPct val="0"/>
        </a:spcAft>
        <a:defRPr sz="4400">
          <a:solidFill>
            <a:schemeClr val="tx1"/>
          </a:solidFill>
          <a:latin typeface="Calibri" pitchFamily="34" charset="0"/>
          <a:cs typeface="Titr" pitchFamily="2" charset="-78"/>
        </a:defRPr>
      </a:lvl6pPr>
      <a:lvl7pPr marL="914400" algn="ctr" rtl="0" fontAlgn="base">
        <a:spcBef>
          <a:spcPct val="0"/>
        </a:spcBef>
        <a:spcAft>
          <a:spcPct val="0"/>
        </a:spcAft>
        <a:defRPr sz="4400">
          <a:solidFill>
            <a:schemeClr val="tx1"/>
          </a:solidFill>
          <a:latin typeface="Calibri" pitchFamily="34" charset="0"/>
          <a:cs typeface="Titr" pitchFamily="2" charset="-78"/>
        </a:defRPr>
      </a:lvl7pPr>
      <a:lvl8pPr marL="1371600" algn="ctr" rtl="0" fontAlgn="base">
        <a:spcBef>
          <a:spcPct val="0"/>
        </a:spcBef>
        <a:spcAft>
          <a:spcPct val="0"/>
        </a:spcAft>
        <a:defRPr sz="4400">
          <a:solidFill>
            <a:schemeClr val="tx1"/>
          </a:solidFill>
          <a:latin typeface="Calibri" pitchFamily="34" charset="0"/>
          <a:cs typeface="Titr" pitchFamily="2" charset="-78"/>
        </a:defRPr>
      </a:lvl8pPr>
      <a:lvl9pPr marL="1828800" algn="ctr" rtl="0" fontAlgn="base">
        <a:spcBef>
          <a:spcPct val="0"/>
        </a:spcBef>
        <a:spcAft>
          <a:spcPct val="0"/>
        </a:spcAft>
        <a:defRPr sz="4400">
          <a:solidFill>
            <a:schemeClr val="tx1"/>
          </a:solidFill>
          <a:latin typeface="Calibri" pitchFamily="34" charset="0"/>
          <a:cs typeface="Titr" pitchFamily="2" charset="-7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4.xml"/><Relationship Id="rId1" Type="http://schemas.openxmlformats.org/officeDocument/2006/relationships/audio" Target="1.mp3"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google.com/imgres?imgurl=http://www.cravencc.edu/siteimages/Fire-College-for-screens.jpg&amp;imgrefurl=http://www.cravencc.edu/educational/continuing/firecollege.cfm&amp;usg=__oQIdFA0nQ_U5Va040uLD2_oPOlM=&amp;h=376&amp;w=446&amp;sz=34&amp;hl=fa&amp;start=72&amp;zoom=1&amp;itbs=1&amp;tbnid=0ttxqEZ6YJGEmM:&amp;tbnh=107&amp;tbnw=127&amp;prev=/images?q%3DFire%26start%3D60%26hl%3Dfa%26sa%3DN%26gbv%3D2%26ndsp%3D20%26tbs%3Disch:1" TargetMode="External"/><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endParaRPr lang="en-US" smtClean="0">
              <a:cs typeface="Arial" charset="0"/>
            </a:endParaRPr>
          </a:p>
        </p:txBody>
      </p:sp>
      <p:pic>
        <p:nvPicPr>
          <p:cNvPr id="8195" name="Picture 4" descr="360"/>
          <p:cNvPicPr>
            <a:picLocks noGrp="1" noChangeAspect="1" noChangeArrowheads="1"/>
          </p:cNvPicPr>
          <p:nvPr>
            <p:ph sz="half" idx="1"/>
          </p:nvPr>
        </p:nvPicPr>
        <p:blipFill>
          <a:blip r:embed="rId3" cstate="print"/>
          <a:srcRect/>
          <a:stretch>
            <a:fillRect/>
          </a:stretch>
        </p:blipFill>
        <p:spPr>
          <a:xfrm>
            <a:off x="0" y="-12700"/>
            <a:ext cx="9151938" cy="6870700"/>
          </a:xfrm>
          <a:noFill/>
        </p:spPr>
      </p:pic>
      <p:pic>
        <p:nvPicPr>
          <p:cNvPr id="131075" name="1.mp3">
            <a:hlinkClick r:id="" action="ppaction://media"/>
          </p:cNvPr>
          <p:cNvPicPr>
            <a:picLocks noGrp="1" noRot="1" noChangeAspect="1" noChangeArrowheads="1"/>
          </p:cNvPicPr>
          <p:nvPr>
            <p:ph sz="half" idx="2"/>
            <a:audioFile r:link="rId1"/>
          </p:nvPr>
        </p:nvPicPr>
        <p:blipFill>
          <a:blip r:embed="rId4" cstate="print"/>
          <a:srcRect/>
          <a:stretch>
            <a:fillRect/>
          </a:stretch>
        </p:blipFill>
        <p:spPr>
          <a:xfrm>
            <a:off x="4140200" y="7173913"/>
            <a:ext cx="304800" cy="304800"/>
          </a:xfrm>
        </p:spPr>
      </p:pic>
    </p:spTree>
  </p:cSld>
  <p:clrMapOvr>
    <a:masterClrMapping/>
  </p:clrMapOvr>
  <p:transition advClick="0" advTm="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107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Prev" delay="0">
                      <p:tgtEl>
                        <p:sldTgt/>
                      </p:tgtEl>
                    </p:cond>
                    <p:cond evt="onStopAudio" delay="0">
                      <p:tgtEl>
                        <p:sldTgt/>
                      </p:tgtEl>
                    </p:cond>
                  </p:endCondLst>
                </p:cTn>
                <p:tgtEl>
                  <p:spTgt spid="13107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fa-IR" smtClean="0"/>
              <a:t>نا ايمن ترين ساختمانها در مقابل آ ذرخش</a:t>
            </a:r>
            <a:endParaRPr lang="en-US" smtClean="0">
              <a:cs typeface="Arial" charset="0"/>
            </a:endParaRPr>
          </a:p>
        </p:txBody>
      </p:sp>
      <p:sp>
        <p:nvSpPr>
          <p:cNvPr id="17411" name="Rectangle 3"/>
          <p:cNvSpPr>
            <a:spLocks noGrp="1" noChangeArrowheads="1"/>
          </p:cNvSpPr>
          <p:nvPr>
            <p:ph idx="1"/>
          </p:nvPr>
        </p:nvSpPr>
        <p:spPr>
          <a:solidFill>
            <a:schemeClr val="tx1"/>
          </a:solidFill>
        </p:spPr>
        <p:txBody>
          <a:bodyPr/>
          <a:lstStyle/>
          <a:p>
            <a:pPr algn="r" rtl="1" eaLnBrk="1" hangingPunct="1"/>
            <a:r>
              <a:rPr lang="fa-IR" sz="4400" smtClean="0">
                <a:solidFill>
                  <a:schemeClr val="accent2"/>
                </a:solidFill>
              </a:rPr>
              <a:t>1- ساختمانهاي مرتفع(برجها)</a:t>
            </a:r>
          </a:p>
          <a:p>
            <a:pPr algn="r" rtl="1" eaLnBrk="1" hangingPunct="1"/>
            <a:r>
              <a:rPr lang="fa-IR" sz="4400" smtClean="0">
                <a:solidFill>
                  <a:schemeClr val="accent2"/>
                </a:solidFill>
              </a:rPr>
              <a:t>2- قرار گرفتن در قله يا تپه كوه </a:t>
            </a:r>
          </a:p>
          <a:p>
            <a:pPr algn="r" rtl="1" eaLnBrk="1" hangingPunct="1"/>
            <a:r>
              <a:rPr lang="fa-IR" sz="4400" smtClean="0">
                <a:solidFill>
                  <a:schemeClr val="accent2"/>
                </a:solidFill>
              </a:rPr>
              <a:t>3- ساختمانهاي تكي</a:t>
            </a:r>
          </a:p>
          <a:p>
            <a:pPr algn="r" rtl="1" eaLnBrk="1" hangingPunct="1"/>
            <a:r>
              <a:rPr lang="fa-IR" sz="4400" smtClean="0">
                <a:solidFill>
                  <a:schemeClr val="accent2"/>
                </a:solidFill>
              </a:rPr>
              <a:t>4- دارا بودن برج يا دودكش مرتفع </a:t>
            </a:r>
            <a:endParaRPr lang="en-US" sz="4400" smtClean="0">
              <a:solidFill>
                <a:schemeClr val="accent2"/>
              </a:solidFill>
              <a:cs typeface="Times New Roman" pitchFamily="18" charset="0"/>
            </a:endParaRP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rtl="1" eaLnBrk="1" hangingPunct="1"/>
            <a:r>
              <a:rPr lang="fa-IR" smtClean="0"/>
              <a:t>انواع سيستم هاي اعلام حريق</a:t>
            </a:r>
            <a:endParaRPr lang="en-US" smtClean="0">
              <a:cs typeface="Arial" charset="0"/>
            </a:endParaRPr>
          </a:p>
        </p:txBody>
      </p:sp>
      <p:sp>
        <p:nvSpPr>
          <p:cNvPr id="109571" name="Rectangle 3"/>
          <p:cNvSpPr>
            <a:spLocks noGrp="1" noChangeArrowheads="1"/>
          </p:cNvSpPr>
          <p:nvPr>
            <p:ph idx="1"/>
          </p:nvPr>
        </p:nvSpPr>
        <p:spPr/>
        <p:txBody>
          <a:bodyPr/>
          <a:lstStyle/>
          <a:p>
            <a:pPr algn="r" rtl="1" eaLnBrk="1" hangingPunct="1"/>
            <a:r>
              <a:rPr lang="fa-IR" smtClean="0"/>
              <a:t>سيستم هاي اعلام حريق متعارف</a:t>
            </a:r>
          </a:p>
          <a:p>
            <a:pPr algn="r" rtl="1" eaLnBrk="1" hangingPunct="1"/>
            <a:r>
              <a:rPr lang="fa-IR" smtClean="0"/>
              <a:t>سيستم هاي اعلام حريق آدرس پذير</a:t>
            </a:r>
          </a:p>
          <a:p>
            <a:pPr algn="r" rtl="1" eaLnBrk="1" hangingPunct="1"/>
            <a:r>
              <a:rPr lang="fa-IR" smtClean="0"/>
              <a:t>سيستم هاي اعلام حريق هوشمند</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fa-IR" smtClean="0">
                <a:solidFill>
                  <a:srgbClr val="FF0000"/>
                </a:solidFill>
              </a:rPr>
              <a:t>انواع آ شكار سازها</a:t>
            </a:r>
            <a:endParaRPr lang="en-US" smtClean="0">
              <a:solidFill>
                <a:srgbClr val="FF0000"/>
              </a:solidFill>
              <a:cs typeface="Arial" charset="0"/>
            </a:endParaRPr>
          </a:p>
        </p:txBody>
      </p:sp>
      <p:sp>
        <p:nvSpPr>
          <p:cNvPr id="110595" name="Rectangle 3"/>
          <p:cNvSpPr>
            <a:spLocks noGrp="1" noChangeArrowheads="1"/>
          </p:cNvSpPr>
          <p:nvPr>
            <p:ph sz="half" idx="2"/>
          </p:nvPr>
        </p:nvSpPr>
        <p:spPr>
          <a:xfrm>
            <a:off x="3214688" y="1619250"/>
            <a:ext cx="5657850" cy="4495800"/>
          </a:xfrm>
        </p:spPr>
        <p:txBody>
          <a:bodyPr/>
          <a:lstStyle/>
          <a:p>
            <a:pPr algn="r" rtl="1" eaLnBrk="1" hangingPunct="1"/>
            <a:r>
              <a:rPr lang="fa-IR" b="1" smtClean="0"/>
              <a:t>دودي يونيزاسيون</a:t>
            </a:r>
          </a:p>
          <a:p>
            <a:pPr algn="r" rtl="1" eaLnBrk="1" hangingPunct="1"/>
            <a:r>
              <a:rPr lang="fa-IR" b="1" smtClean="0"/>
              <a:t>حرارتي </a:t>
            </a:r>
          </a:p>
          <a:p>
            <a:pPr algn="r" rtl="1" eaLnBrk="1" hangingPunct="1"/>
            <a:r>
              <a:rPr lang="fa-IR" b="1" smtClean="0"/>
              <a:t>شعله </a:t>
            </a:r>
          </a:p>
          <a:p>
            <a:pPr algn="r" rtl="1" eaLnBrk="1" hangingPunct="1"/>
            <a:r>
              <a:rPr lang="fa-IR" b="1" smtClean="0"/>
              <a:t> مادون قرمز</a:t>
            </a:r>
          </a:p>
          <a:p>
            <a:pPr algn="r" rtl="1" eaLnBrk="1" hangingPunct="1"/>
            <a:r>
              <a:rPr lang="fa-IR" b="1" smtClean="0"/>
              <a:t>ماء وراء بنفش</a:t>
            </a:r>
          </a:p>
          <a:p>
            <a:pPr algn="r" rtl="1" eaLnBrk="1" hangingPunct="1"/>
            <a:r>
              <a:rPr lang="fa-IR" b="1" smtClean="0"/>
              <a:t>مركب مادون قرمز – ماء وراء بنفش</a:t>
            </a:r>
          </a:p>
          <a:p>
            <a:pPr algn="r" rtl="1" eaLnBrk="1" hangingPunct="1"/>
            <a:endParaRPr lang="en-US" b="1" smtClean="0"/>
          </a:p>
        </p:txBody>
      </p:sp>
      <p:pic>
        <p:nvPicPr>
          <p:cNvPr id="110596" name="Picture 2" descr="F:\آتش نشانی\imeni-sepahan (7).gif"/>
          <p:cNvPicPr>
            <a:picLocks noChangeAspect="1" noChangeArrowheads="1"/>
          </p:cNvPicPr>
          <p:nvPr/>
        </p:nvPicPr>
        <p:blipFill>
          <a:blip r:embed="rId2" cstate="print"/>
          <a:srcRect/>
          <a:stretch>
            <a:fillRect/>
          </a:stretch>
        </p:blipFill>
        <p:spPr bwMode="auto">
          <a:xfrm>
            <a:off x="500063" y="2071688"/>
            <a:ext cx="2443162" cy="3054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fa-IR" smtClean="0"/>
              <a:t>رتبه بندي سيستم هاي اعلام حريق</a:t>
            </a:r>
            <a:endParaRPr lang="en-US" smtClean="0">
              <a:cs typeface="Arial" charset="0"/>
            </a:endParaRPr>
          </a:p>
        </p:txBody>
      </p:sp>
      <p:sp>
        <p:nvSpPr>
          <p:cNvPr id="111619" name="Rectangle 3"/>
          <p:cNvSpPr>
            <a:spLocks noGrp="1" noChangeArrowheads="1"/>
          </p:cNvSpPr>
          <p:nvPr>
            <p:ph idx="1"/>
          </p:nvPr>
        </p:nvSpPr>
        <p:spPr/>
        <p:txBody>
          <a:bodyPr/>
          <a:lstStyle/>
          <a:p>
            <a:pPr algn="r" rtl="1" eaLnBrk="1" hangingPunct="1"/>
            <a:r>
              <a:rPr lang="fa-IR" sz="2800" smtClean="0"/>
              <a:t>بطور كلي طراحي – اجراء و بهره برداري از سيستم هاي اعلام حريق به دو منظور حفاظت از جان افراد </a:t>
            </a:r>
            <a:r>
              <a:rPr lang="en-US" sz="2800" smtClean="0">
                <a:cs typeface="Times New Roman" pitchFamily="18" charset="0"/>
              </a:rPr>
              <a:t>Life System</a:t>
            </a:r>
            <a:r>
              <a:rPr lang="fa-IR" sz="2800" smtClean="0"/>
              <a:t> – </a:t>
            </a:r>
            <a:r>
              <a:rPr lang="en-US" sz="2800" smtClean="0">
                <a:cs typeface="Times New Roman" pitchFamily="18" charset="0"/>
              </a:rPr>
              <a:t>Life Protection</a:t>
            </a:r>
            <a:r>
              <a:rPr lang="fa-IR" sz="2800" smtClean="0"/>
              <a:t> – </a:t>
            </a:r>
          </a:p>
          <a:p>
            <a:pPr algn="r" rtl="1" eaLnBrk="1" hangingPunct="1"/>
            <a:r>
              <a:rPr lang="fa-IR" sz="2800" smtClean="0"/>
              <a:t>حفاظت از اموال  </a:t>
            </a:r>
            <a:r>
              <a:rPr lang="en-US" sz="2800" smtClean="0">
                <a:cs typeface="Times New Roman" pitchFamily="18" charset="0"/>
              </a:rPr>
              <a:t>Property Protection</a:t>
            </a:r>
            <a:r>
              <a:rPr lang="fa-IR" sz="2800" smtClean="0"/>
              <a:t> صورت مي گيرد </a:t>
            </a:r>
          </a:p>
          <a:p>
            <a:pPr algn="r" rtl="1" eaLnBrk="1" hangingPunct="1"/>
            <a:r>
              <a:rPr lang="fa-IR" sz="2800" smtClean="0"/>
              <a:t>اين سيستم هاي هشدار دهنده داراي دو منطقه  </a:t>
            </a:r>
            <a:r>
              <a:rPr lang="en-US" sz="2800" smtClean="0">
                <a:cs typeface="Times New Roman" pitchFamily="18" charset="0"/>
              </a:rPr>
              <a:t>Detection Zone</a:t>
            </a:r>
            <a:r>
              <a:rPr lang="fa-IR" sz="2800" smtClean="0"/>
              <a:t> و </a:t>
            </a:r>
            <a:r>
              <a:rPr lang="en-US" sz="2800" smtClean="0">
                <a:cs typeface="Times New Roman" pitchFamily="18" charset="0"/>
              </a:rPr>
              <a:t>Alarm Zone</a:t>
            </a:r>
            <a:r>
              <a:rPr lang="fa-IR" sz="2800" smtClean="0"/>
              <a:t> مي باشند</a:t>
            </a:r>
          </a:p>
          <a:p>
            <a:pPr algn="r" rtl="1" eaLnBrk="1" hangingPunct="1"/>
            <a:r>
              <a:rPr lang="fa-IR" sz="2800" smtClean="0"/>
              <a:t>و داراي انواع مختلف باسيم و بي سيم ميباشند كه انتخاب اين سيستم ها بستگي به سيستم مديريت ساختمان </a:t>
            </a:r>
            <a:r>
              <a:rPr lang="en-US" sz="2800" smtClean="0">
                <a:cs typeface="Times New Roman" pitchFamily="18" charset="0"/>
              </a:rPr>
              <a:t>Building Management  System (BMS)</a:t>
            </a:r>
            <a:r>
              <a:rPr lang="fa-IR" sz="2800" smtClean="0"/>
              <a:t> دارد</a:t>
            </a:r>
            <a:endParaRPr lang="en-US" sz="2800" smtClean="0">
              <a:cs typeface="Times New Roman" pitchFamily="18"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fa-IR" smtClean="0"/>
              <a:t>سيستم هاي اعلام حريق متعارف </a:t>
            </a:r>
            <a:endParaRPr lang="en-US" smtClean="0">
              <a:cs typeface="Arial" charset="0"/>
            </a:endParaRPr>
          </a:p>
        </p:txBody>
      </p:sp>
      <p:sp>
        <p:nvSpPr>
          <p:cNvPr id="112643" name="Rectangle 3"/>
          <p:cNvSpPr>
            <a:spLocks noGrp="1" noChangeArrowheads="1"/>
          </p:cNvSpPr>
          <p:nvPr>
            <p:ph idx="1"/>
          </p:nvPr>
        </p:nvSpPr>
        <p:spPr/>
        <p:txBody>
          <a:bodyPr/>
          <a:lstStyle/>
          <a:p>
            <a:pPr algn="r" rtl="1" eaLnBrk="1" hangingPunct="1"/>
            <a:r>
              <a:rPr lang="fa-IR" smtClean="0"/>
              <a:t>سيستم اعلام حريق متعارف از قديمي ترين انواع سيستم هاي اعلام حريق است كه عليرغم تغييرات كيفي اندك همچنان مورد استفاده قرار مي گيرد </a:t>
            </a:r>
          </a:p>
          <a:p>
            <a:pPr algn="r" rtl="1" eaLnBrk="1" hangingPunct="1"/>
            <a:r>
              <a:rPr lang="fa-IR" smtClean="0"/>
              <a:t>دراين سيستم چندين آ شكار ساز و شستي كه يك منطقه از ساختمان را پوشش مي دهند در قالب يك مدار بهم پيوسته و به تابلو كنترل مركزي متصل مي شوند بنابر اين هر مدار نماينده يك منطقه است</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fa-IR" smtClean="0"/>
              <a:t>سيستم هاي اعلام حريق آدرس پذير </a:t>
            </a:r>
            <a:endParaRPr lang="en-US" smtClean="0">
              <a:cs typeface="Arial" charset="0"/>
            </a:endParaRPr>
          </a:p>
        </p:txBody>
      </p:sp>
      <p:sp>
        <p:nvSpPr>
          <p:cNvPr id="113667" name="Rectangle 3"/>
          <p:cNvSpPr>
            <a:spLocks noGrp="1" noChangeArrowheads="1"/>
          </p:cNvSpPr>
          <p:nvPr>
            <p:ph idx="1"/>
          </p:nvPr>
        </p:nvSpPr>
        <p:spPr/>
        <p:txBody>
          <a:bodyPr/>
          <a:lstStyle/>
          <a:p>
            <a:pPr algn="r" rtl="1" eaLnBrk="1" hangingPunct="1">
              <a:lnSpc>
                <a:spcPct val="90000"/>
              </a:lnSpc>
            </a:pPr>
            <a:r>
              <a:rPr lang="fa-IR" sz="2800" smtClean="0"/>
              <a:t>اصول كشف و تشخيص حريق در سيستم هاي آدرس پذير مشابه سيستم هاي متعارف است به جز اينكه در اين گونه سيستم ها هر يك از آ شكار سازهاي اتوماتيك و يا شستي ها داراي آدرس منحصر به فردي هسند كه از طريق آن تابلو كنترل مركزي قادر به شناسائي و تعيين هريك از آنهاست</a:t>
            </a:r>
          </a:p>
          <a:p>
            <a:pPr algn="r" rtl="1" eaLnBrk="1" hangingPunct="1">
              <a:lnSpc>
                <a:spcPct val="90000"/>
              </a:lnSpc>
            </a:pPr>
            <a:r>
              <a:rPr lang="fa-IR" sz="2800" smtClean="0"/>
              <a:t>مدار كشف دراين گونه سيتم ها نه بصورت شاخه اي بلكه بصورت حلقوي است كه از تابلو كنترل مركزي آغاز و به همان تابلو ختم مي شود حداكثر مساحت فضائي كه توسط يك حلقه مي تواند محافظت شود ده هزار متر مربع است</a:t>
            </a:r>
          </a:p>
          <a:p>
            <a:pPr algn="r" rtl="1" eaLnBrk="1" hangingPunct="1">
              <a:lnSpc>
                <a:spcPct val="90000"/>
              </a:lnSpc>
            </a:pPr>
            <a:r>
              <a:rPr lang="fa-IR" sz="2800" smtClean="0"/>
              <a:t>در سيستم هاي آدرس پذير نيز همچون سيستم هاي متعارف بايد دوحلقه مدار آژير در نظر گرفته شود</a:t>
            </a:r>
            <a:endParaRPr lang="en-US" sz="2800" smtClean="0">
              <a:cs typeface="Times New Roman" pitchFamily="18" charset="0"/>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3"/>
          <p:cNvSpPr>
            <a:spLocks noGrp="1" noChangeArrowheads="1"/>
          </p:cNvSpPr>
          <p:nvPr>
            <p:ph idx="1"/>
          </p:nvPr>
        </p:nvSpPr>
        <p:spPr/>
        <p:txBody>
          <a:bodyPr/>
          <a:lstStyle/>
          <a:p>
            <a:pPr algn="r" rtl="1" eaLnBrk="1" hangingPunct="1"/>
            <a:r>
              <a:rPr lang="fa-IR" smtClean="0"/>
              <a:t>آشكار سازهاي آدرس پذير نيز مانند آشكارسازهاي متعارف حساسيت ازپيش تعيين شده كارخانه را دارند با اين تفاوت كه از مكانيزم آدرس دهي برخوردارند</a:t>
            </a:r>
          </a:p>
          <a:p>
            <a:pPr algn="r" rtl="1" eaLnBrk="1" hangingPunct="1"/>
            <a:r>
              <a:rPr lang="fa-IR" smtClean="0"/>
              <a:t>تابلوهاي كنترل مركزي سيستم هاي آدرس پذير داراي نمايشگر  </a:t>
            </a:r>
            <a:r>
              <a:rPr lang="en-US" smtClean="0">
                <a:cs typeface="Times New Roman" pitchFamily="18" charset="0"/>
              </a:rPr>
              <a:t>LCD </a:t>
            </a:r>
            <a:r>
              <a:rPr lang="fa-IR" smtClean="0"/>
              <a:t> با قابليت نمايش پيام هاي كوتاه متني هستند و مي توانند هريك از آ شكار سازها و يا شستي ها را شناسائي كنند</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fa-IR" smtClean="0"/>
              <a:t>سيستم هاي اعلام حريق هوشمند</a:t>
            </a:r>
            <a:endParaRPr lang="en-US" smtClean="0">
              <a:cs typeface="Arial" charset="0"/>
            </a:endParaRPr>
          </a:p>
        </p:txBody>
      </p:sp>
      <p:sp>
        <p:nvSpPr>
          <p:cNvPr id="115715" name="Rectangle 3"/>
          <p:cNvSpPr>
            <a:spLocks noGrp="1" noChangeArrowheads="1"/>
          </p:cNvSpPr>
          <p:nvPr>
            <p:ph idx="1"/>
          </p:nvPr>
        </p:nvSpPr>
        <p:spPr/>
        <p:txBody>
          <a:bodyPr/>
          <a:lstStyle/>
          <a:p>
            <a:pPr algn="r" rtl="1" eaLnBrk="1" hangingPunct="1">
              <a:lnSpc>
                <a:spcPct val="90000"/>
              </a:lnSpc>
              <a:buFontTx/>
              <a:buNone/>
            </a:pPr>
            <a:r>
              <a:rPr lang="fa-IR" sz="2800" smtClean="0"/>
              <a:t>در سيستم هوشمند آ شكار سازها همواره فعال و بطور پيوسته پاسخگوي سيگنالهاي ارسالي از سوي تابلو مركزي هستند و مانند سيستم هاي آدرس پذير و متعارف تنها در دو وضعيت هشدار ويا عدم هشدار قرار ندارند</a:t>
            </a:r>
          </a:p>
          <a:p>
            <a:pPr algn="r" rtl="1" eaLnBrk="1" hangingPunct="1">
              <a:lnSpc>
                <a:spcPct val="90000"/>
              </a:lnSpc>
              <a:buFontTx/>
              <a:buNone/>
            </a:pPr>
            <a:r>
              <a:rPr lang="fa-IR" sz="2800" smtClean="0"/>
              <a:t>آ شكار سازهاي سيستم هوشمند خود داراي ميكرو سنسوري است كه بوسيله تابلو مركزي قابل تنظيم است</a:t>
            </a:r>
          </a:p>
          <a:p>
            <a:pPr algn="r" rtl="1" eaLnBrk="1" hangingPunct="1">
              <a:lnSpc>
                <a:spcPct val="90000"/>
              </a:lnSpc>
              <a:buFontTx/>
              <a:buNone/>
            </a:pPr>
            <a:r>
              <a:rPr lang="fa-IR" sz="2800" smtClean="0"/>
              <a:t>در اين سيستم آشكار سازها با پايش پيوسته شرايط محيطي از نظر دود و گرما و شعله و ......اطلاعات را در اختيار تابلو كنترل مركزي قرار مي دهند و تابلو نيز براساس تنظيم هاي نرم افزاري از پيش تعيين شده واكنش مناسب را نشان مي دهد</a:t>
            </a:r>
            <a:endParaRPr lang="en-US" sz="2800" smtClean="0">
              <a:cs typeface="Times New Roman" pitchFamily="18" charset="0"/>
            </a:endParaRP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fa-IR" smtClean="0">
                <a:cs typeface="B Titr" pitchFamily="2" charset="-78"/>
              </a:rPr>
              <a:t>اهمیت دستگاههای هشدار دهنده</a:t>
            </a:r>
            <a:endParaRPr lang="en-US" smtClean="0">
              <a:cs typeface="B Titr" pitchFamily="2" charset="-78"/>
            </a:endParaRPr>
          </a:p>
        </p:txBody>
      </p:sp>
      <p:sp>
        <p:nvSpPr>
          <p:cNvPr id="116739" name="Rectangle 3"/>
          <p:cNvSpPr>
            <a:spLocks noGrp="1" noChangeArrowheads="1"/>
          </p:cNvSpPr>
          <p:nvPr>
            <p:ph idx="1"/>
          </p:nvPr>
        </p:nvSpPr>
        <p:spPr/>
        <p:txBody>
          <a:bodyPr/>
          <a:lstStyle/>
          <a:p>
            <a:pPr algn="r" rtl="1" eaLnBrk="1" hangingPunct="1"/>
            <a:r>
              <a:rPr lang="fa-IR" smtClean="0"/>
              <a:t>اعلام بموقع و اقدام سریع می تواند در تقلیل خسارات جانی</a:t>
            </a:r>
          </a:p>
          <a:p>
            <a:pPr algn="r" rtl="1" eaLnBrk="1" hangingPunct="1"/>
            <a:r>
              <a:rPr lang="fa-IR" smtClean="0"/>
              <a:t>و مالی تاثیر به سزائی دارد </a:t>
            </a:r>
          </a:p>
          <a:p>
            <a:pPr algn="r" rtl="1" eaLnBrk="1" hangingPunct="1"/>
            <a:r>
              <a:rPr lang="fa-IR" smtClean="0"/>
              <a:t>متاسفانه در بعضی از ساختمانها و کارخانجات زمانی متوجه  آ تش سوزی میشویم که شعله های آتش از در و پنجره بیرو ن آ مده و دود همه جارا گرفته است و را خروج ازساختمان دریک برج مسکونی بعلت حریق در </a:t>
            </a:r>
          </a:p>
          <a:p>
            <a:pPr algn="r" rtl="1" eaLnBrk="1" hangingPunct="1"/>
            <a:r>
              <a:rPr lang="fa-IR" smtClean="0"/>
              <a:t>پله و آ سانسور بسته شده است زیرا در این مکانها کسی نبوده و یا در حال خواب بسر میبرده است </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fa-IR" smtClean="0">
                <a:cs typeface="B Titr" pitchFamily="2" charset="-78"/>
              </a:rPr>
              <a:t>موازین استاندارد مرتبط با آ لارم</a:t>
            </a:r>
            <a:endParaRPr lang="en-US" smtClean="0">
              <a:cs typeface="B Titr" pitchFamily="2" charset="-78"/>
            </a:endParaRPr>
          </a:p>
        </p:txBody>
      </p:sp>
      <p:sp>
        <p:nvSpPr>
          <p:cNvPr id="117763" name="Rectangle 3"/>
          <p:cNvSpPr>
            <a:spLocks noGrp="1" noChangeArrowheads="1"/>
          </p:cNvSpPr>
          <p:nvPr>
            <p:ph idx="1"/>
          </p:nvPr>
        </p:nvSpPr>
        <p:spPr/>
        <p:txBody>
          <a:bodyPr/>
          <a:lstStyle/>
          <a:p>
            <a:pPr algn="r" rtl="1" eaLnBrk="1" hangingPunct="1"/>
            <a:r>
              <a:rPr lang="fa-IR" smtClean="0"/>
              <a:t>صدای آ ژیر باید در فاصله یک متری حداقل </a:t>
            </a:r>
            <a:r>
              <a:rPr lang="en-US" smtClean="0">
                <a:cs typeface="Times New Roman" pitchFamily="18" charset="0"/>
              </a:rPr>
              <a:t>100dB</a:t>
            </a:r>
          </a:p>
          <a:p>
            <a:pPr algn="r" rtl="1" eaLnBrk="1" hangingPunct="1"/>
            <a:r>
              <a:rPr lang="fa-IR" smtClean="0"/>
              <a:t>باشد</a:t>
            </a:r>
          </a:p>
          <a:p>
            <a:pPr algn="r" rtl="1" eaLnBrk="1" hangingPunct="1"/>
            <a:r>
              <a:rPr lang="fa-IR" smtClean="0"/>
              <a:t>حداقل مدت آ لارم 30 ثانیه میباشد</a:t>
            </a:r>
          </a:p>
          <a:p>
            <a:pPr algn="r" rtl="1" eaLnBrk="1" hangingPunct="1"/>
            <a:r>
              <a:rPr lang="fa-IR" smtClean="0"/>
              <a:t>در ساختمانهای مسکونی حداقل صدای آ لارم باید </a:t>
            </a:r>
            <a:r>
              <a:rPr lang="en-US" smtClean="0">
                <a:cs typeface="Times New Roman" pitchFamily="18" charset="0"/>
              </a:rPr>
              <a:t>75dB</a:t>
            </a:r>
          </a:p>
          <a:p>
            <a:pPr algn="r" rtl="1" eaLnBrk="1" hangingPunct="1"/>
            <a:r>
              <a:rPr lang="fa-IR" smtClean="0"/>
              <a:t>باشد</a:t>
            </a:r>
          </a:p>
          <a:p>
            <a:pPr algn="r" rtl="1" eaLnBrk="1" hangingPunct="1"/>
            <a:r>
              <a:rPr lang="fa-IR" smtClean="0"/>
              <a:t>صدای آژیر در کارخانجات باید </a:t>
            </a:r>
            <a:r>
              <a:rPr lang="en-US" smtClean="0">
                <a:cs typeface="Times New Roman" pitchFamily="18" charset="0"/>
              </a:rPr>
              <a:t>5dB</a:t>
            </a:r>
            <a:r>
              <a:rPr lang="fa-IR" smtClean="0"/>
              <a:t> بیشتر از حداکثر صدای دستگاههاباشد</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normAutofit fontScale="90000"/>
          </a:bodyPr>
          <a:lstStyle/>
          <a:p>
            <a:pPr eaLnBrk="1" fontAlgn="auto" hangingPunct="1">
              <a:spcAft>
                <a:spcPts val="0"/>
              </a:spcAft>
              <a:defRPr/>
            </a:pPr>
            <a:r>
              <a:rPr lang="fa-IR" sz="4000" dirty="0" smtClean="0">
                <a:cs typeface="B Titr" pitchFamily="2" charset="-78"/>
              </a:rPr>
              <a:t>تقسیم بندی دستگاههای اعلام واطفاء</a:t>
            </a:r>
            <a:br>
              <a:rPr lang="fa-IR" sz="4000" dirty="0" smtClean="0">
                <a:cs typeface="B Titr" pitchFamily="2" charset="-78"/>
              </a:rPr>
            </a:br>
            <a:endParaRPr lang="en-US" sz="4000" dirty="0" smtClean="0">
              <a:cs typeface="B Titr" pitchFamily="2" charset="-78"/>
            </a:endParaRPr>
          </a:p>
        </p:txBody>
      </p:sp>
      <p:sp>
        <p:nvSpPr>
          <p:cNvPr id="118787" name="Rectangle 3"/>
          <p:cNvSpPr>
            <a:spLocks noGrp="1" noChangeArrowheads="1"/>
          </p:cNvSpPr>
          <p:nvPr>
            <p:ph idx="1"/>
          </p:nvPr>
        </p:nvSpPr>
        <p:spPr/>
        <p:txBody>
          <a:bodyPr/>
          <a:lstStyle/>
          <a:p>
            <a:pPr algn="r" rtl="1" eaLnBrk="1" hangingPunct="1">
              <a:lnSpc>
                <a:spcPct val="80000"/>
              </a:lnSpc>
            </a:pPr>
            <a:r>
              <a:rPr lang="fa-IR" sz="2800" smtClean="0"/>
              <a:t>1- اعلام کننده دستی- چکش و زنگ – بصدا در آوردن زنگ که در ارتفاع 5/1 متری و حداکثر فاصله 30 متری</a:t>
            </a:r>
          </a:p>
          <a:p>
            <a:pPr algn="r" rtl="1" eaLnBrk="1" hangingPunct="1">
              <a:lnSpc>
                <a:spcPct val="80000"/>
              </a:lnSpc>
            </a:pPr>
            <a:r>
              <a:rPr lang="fa-IR" sz="2800" smtClean="0"/>
              <a:t>نصب میشوند</a:t>
            </a:r>
          </a:p>
          <a:p>
            <a:pPr algn="r" rtl="1" eaLnBrk="1" hangingPunct="1">
              <a:lnSpc>
                <a:spcPct val="80000"/>
              </a:lnSpc>
            </a:pPr>
            <a:r>
              <a:rPr lang="fa-IR" sz="2800" smtClean="0"/>
              <a:t>2- اعلام کننده های اتوماتیک</a:t>
            </a:r>
          </a:p>
          <a:p>
            <a:pPr algn="r" rtl="1" eaLnBrk="1" hangingPunct="1">
              <a:lnSpc>
                <a:spcPct val="80000"/>
              </a:lnSpc>
            </a:pPr>
            <a:r>
              <a:rPr lang="fa-IR" sz="2800" smtClean="0"/>
              <a:t>در مکانهای حساس و یا مکانهائی که افراد دائما زندگی </a:t>
            </a:r>
          </a:p>
          <a:p>
            <a:pPr algn="r" rtl="1" eaLnBrk="1" hangingPunct="1">
              <a:lnSpc>
                <a:spcPct val="80000"/>
              </a:lnSpc>
            </a:pPr>
            <a:r>
              <a:rPr lang="fa-IR" sz="2800" smtClean="0"/>
              <a:t>نمی کنند اعلام کننده های اتو ماتیک ( دتکتور  نصب </a:t>
            </a:r>
          </a:p>
          <a:p>
            <a:pPr algn="r" rtl="1" eaLnBrk="1" hangingPunct="1">
              <a:lnSpc>
                <a:spcPct val="80000"/>
              </a:lnSpc>
            </a:pPr>
            <a:r>
              <a:rPr lang="fa-IR" sz="2800" smtClean="0"/>
              <a:t>می کنند </a:t>
            </a:r>
          </a:p>
          <a:p>
            <a:pPr algn="r" rtl="1" eaLnBrk="1" hangingPunct="1">
              <a:lnSpc>
                <a:spcPct val="80000"/>
              </a:lnSpc>
            </a:pPr>
            <a:r>
              <a:rPr lang="fa-IR" sz="2800" smtClean="0"/>
              <a:t>3- اعلام و اطفاء کننده های دستی و اتوماتیک</a:t>
            </a:r>
          </a:p>
          <a:p>
            <a:pPr algn="r" rtl="1" eaLnBrk="1" hangingPunct="1">
              <a:lnSpc>
                <a:spcPct val="80000"/>
              </a:lnSpc>
              <a:buFontTx/>
              <a:buNone/>
            </a:pPr>
            <a:endParaRPr lang="fa-IR" sz="2800" smtClean="0"/>
          </a:p>
          <a:p>
            <a:pPr algn="r" rtl="1" eaLnBrk="1" hangingPunct="1">
              <a:lnSpc>
                <a:spcPct val="80000"/>
              </a:lnSpc>
              <a:buFontTx/>
              <a:buNone/>
            </a:pPr>
            <a:r>
              <a:rPr lang="fa-IR" sz="2800" smtClean="0"/>
              <a:t>        </a:t>
            </a:r>
          </a:p>
          <a:p>
            <a:pPr algn="r" rtl="1" eaLnBrk="1" hangingPunct="1">
              <a:lnSpc>
                <a:spcPct val="80000"/>
              </a:lnSpc>
            </a:pPr>
            <a:endParaRPr lang="en-US" sz="2800" smtClean="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fa-IR" smtClean="0">
                <a:solidFill>
                  <a:srgbClr val="7B9899"/>
                </a:solidFill>
              </a:rPr>
              <a:t>راه پيشگيري</a:t>
            </a:r>
            <a:endParaRPr lang="en-US" smtClean="0">
              <a:solidFill>
                <a:srgbClr val="7B9899"/>
              </a:solidFill>
              <a:cs typeface="Arial" charset="0"/>
            </a:endParaRPr>
          </a:p>
        </p:txBody>
      </p:sp>
      <p:sp>
        <p:nvSpPr>
          <p:cNvPr id="18435" name="Rectangle 3"/>
          <p:cNvSpPr>
            <a:spLocks noGrp="1" noChangeArrowheads="1"/>
          </p:cNvSpPr>
          <p:nvPr>
            <p:ph idx="1"/>
          </p:nvPr>
        </p:nvSpPr>
        <p:spPr>
          <a:solidFill>
            <a:schemeClr val="tx1"/>
          </a:solidFill>
        </p:spPr>
        <p:txBody>
          <a:bodyPr/>
          <a:lstStyle/>
          <a:p>
            <a:pPr algn="r" rtl="1" eaLnBrk="1" hangingPunct="1">
              <a:lnSpc>
                <a:spcPct val="90000"/>
              </a:lnSpc>
            </a:pPr>
            <a:r>
              <a:rPr lang="fa-IR" sz="2800" smtClean="0">
                <a:solidFill>
                  <a:schemeClr val="bg1"/>
                </a:solidFill>
              </a:rPr>
              <a:t>1- نصب ميله برق گير در مرتفع ترين نقطه ساختمان</a:t>
            </a:r>
          </a:p>
          <a:p>
            <a:pPr algn="r" rtl="1" eaLnBrk="1" hangingPunct="1">
              <a:lnSpc>
                <a:spcPct val="90000"/>
              </a:lnSpc>
            </a:pPr>
            <a:r>
              <a:rPr lang="fa-IR" sz="2800" smtClean="0">
                <a:solidFill>
                  <a:schemeClr val="bg1"/>
                </a:solidFill>
              </a:rPr>
              <a:t>2- اتصال آن با سيم مسي كم مقاومت به چاهك رسانه اي</a:t>
            </a:r>
          </a:p>
          <a:p>
            <a:pPr algn="r" rtl="1" eaLnBrk="1" hangingPunct="1">
              <a:lnSpc>
                <a:spcPct val="90000"/>
              </a:lnSpc>
            </a:pPr>
            <a:r>
              <a:rPr lang="fa-IR" sz="2800" smtClean="0">
                <a:solidFill>
                  <a:schemeClr val="bg1"/>
                </a:solidFill>
              </a:rPr>
              <a:t>چاهك رسانه اي چاهكي به حداقل عمق سه متر كه يك صفحه مسي در كف آ ن قرار گرفته و در مقابل خوردگي محافظت مي گرددو ميله اي مسي كه سيم رابط به آن متصل مي شود.</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p:txBody>
          <a:bodyPr>
            <a:normAutofit fontScale="90000"/>
          </a:bodyPr>
          <a:lstStyle/>
          <a:p>
            <a:pPr eaLnBrk="1" fontAlgn="auto" hangingPunct="1">
              <a:spcAft>
                <a:spcPts val="0"/>
              </a:spcAft>
              <a:defRPr/>
            </a:pPr>
            <a:r>
              <a:rPr lang="fa-IR" sz="4000" dirty="0" smtClean="0">
                <a:cs typeface="B Titr" pitchFamily="2" charset="-78"/>
              </a:rPr>
              <a:t>اجزاء تشکیل دهنده سیستم اعلام حریق اتوماتیک</a:t>
            </a:r>
            <a:endParaRPr lang="en-US" sz="4000" dirty="0" smtClean="0">
              <a:cs typeface="B Titr" pitchFamily="2" charset="-78"/>
            </a:endParaRPr>
          </a:p>
        </p:txBody>
      </p:sp>
      <p:sp>
        <p:nvSpPr>
          <p:cNvPr id="119811" name="Rectangle 3"/>
          <p:cNvSpPr>
            <a:spLocks noGrp="1" noChangeArrowheads="1"/>
          </p:cNvSpPr>
          <p:nvPr>
            <p:ph idx="1"/>
          </p:nvPr>
        </p:nvSpPr>
        <p:spPr/>
        <p:txBody>
          <a:bodyPr/>
          <a:lstStyle/>
          <a:p>
            <a:pPr algn="r" rtl="1" eaLnBrk="1" hangingPunct="1">
              <a:lnSpc>
                <a:spcPct val="90000"/>
              </a:lnSpc>
            </a:pPr>
            <a:r>
              <a:rPr lang="fa-IR" sz="2800" smtClean="0"/>
              <a:t>1- دتکتور</a:t>
            </a:r>
          </a:p>
          <a:p>
            <a:pPr algn="r" rtl="1" eaLnBrk="1" hangingPunct="1">
              <a:lnSpc>
                <a:spcPct val="90000"/>
              </a:lnSpc>
            </a:pPr>
            <a:r>
              <a:rPr lang="fa-IR" sz="2800" smtClean="0"/>
              <a:t>2- مراکز کنترل</a:t>
            </a:r>
          </a:p>
          <a:p>
            <a:pPr algn="r" rtl="1" eaLnBrk="1" hangingPunct="1">
              <a:lnSpc>
                <a:spcPct val="90000"/>
              </a:lnSpc>
            </a:pPr>
            <a:r>
              <a:rPr lang="fa-IR" sz="2800" smtClean="0"/>
              <a:t>3- وسایل خبردهنده    </a:t>
            </a:r>
          </a:p>
          <a:p>
            <a:pPr algn="r" rtl="1" eaLnBrk="1" hangingPunct="1">
              <a:lnSpc>
                <a:spcPct val="90000"/>
              </a:lnSpc>
            </a:pPr>
            <a:r>
              <a:rPr lang="fa-IR" sz="2800" smtClean="0"/>
              <a:t>                      </a:t>
            </a:r>
            <a:r>
              <a:rPr lang="en-US" sz="2800" smtClean="0">
                <a:cs typeface="Times New Roman" pitchFamily="18" charset="0"/>
              </a:rPr>
              <a:t>DETECTOR</a:t>
            </a:r>
          </a:p>
          <a:p>
            <a:pPr algn="r" rtl="1" eaLnBrk="1" hangingPunct="1">
              <a:lnSpc>
                <a:spcPct val="90000"/>
              </a:lnSpc>
            </a:pPr>
            <a:r>
              <a:rPr lang="fa-IR" sz="2800" smtClean="0"/>
              <a:t>1 – دتکتور دودی</a:t>
            </a:r>
          </a:p>
          <a:p>
            <a:pPr algn="r" rtl="1" eaLnBrk="1" hangingPunct="1">
              <a:lnSpc>
                <a:spcPct val="90000"/>
              </a:lnSpc>
            </a:pPr>
            <a:r>
              <a:rPr lang="fa-IR" sz="2800" smtClean="0"/>
              <a:t>2- دتکتور حرارتی</a:t>
            </a:r>
          </a:p>
          <a:p>
            <a:pPr algn="r" rtl="1" eaLnBrk="1" hangingPunct="1">
              <a:lnSpc>
                <a:spcPct val="90000"/>
              </a:lnSpc>
            </a:pPr>
            <a:r>
              <a:rPr lang="fa-IR" sz="2800" smtClean="0"/>
              <a:t>3-  دتکتور شعله ای</a:t>
            </a:r>
          </a:p>
          <a:p>
            <a:pPr algn="r" rtl="1" eaLnBrk="1" hangingPunct="1">
              <a:lnSpc>
                <a:spcPct val="90000"/>
              </a:lnSpc>
            </a:pPr>
            <a:r>
              <a:rPr lang="fa-IR" sz="2800" smtClean="0"/>
              <a:t>4 – دتکتور گاز یاب </a:t>
            </a:r>
          </a:p>
          <a:p>
            <a:pPr algn="r" rtl="1" eaLnBrk="1" hangingPunct="1">
              <a:lnSpc>
                <a:spcPct val="90000"/>
              </a:lnSpc>
            </a:pPr>
            <a:r>
              <a:rPr lang="fa-IR" sz="2800" smtClean="0"/>
              <a:t>5- دتکتور لیزری</a:t>
            </a:r>
            <a:endParaRPr lang="en-US" sz="2800" smtClean="0">
              <a:cs typeface="Times New Roman" pitchFamily="18" charset="0"/>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fa-IR" sz="4000" smtClean="0">
                <a:cs typeface="B Titr" pitchFamily="2" charset="-78"/>
              </a:rPr>
              <a:t>دتکتور دودی (ذرات )</a:t>
            </a:r>
            <a:br>
              <a:rPr lang="fa-IR" sz="4000" smtClean="0">
                <a:cs typeface="B Titr" pitchFamily="2" charset="-78"/>
              </a:rPr>
            </a:br>
            <a:endParaRPr lang="en-US" sz="4000" smtClean="0">
              <a:cs typeface="B Titr" pitchFamily="2" charset="-78"/>
            </a:endParaRPr>
          </a:p>
        </p:txBody>
      </p:sp>
      <p:sp>
        <p:nvSpPr>
          <p:cNvPr id="176131" name="Rectangle 3"/>
          <p:cNvSpPr>
            <a:spLocks noGrp="1" noChangeArrowheads="1"/>
          </p:cNvSpPr>
          <p:nvPr>
            <p:ph idx="1"/>
          </p:nvPr>
        </p:nvSpPr>
        <p:spPr/>
        <p:txBody>
          <a:bodyPr/>
          <a:lstStyle/>
          <a:p>
            <a:pPr algn="r" rtl="1" eaLnBrk="1" hangingPunct="1">
              <a:defRPr/>
            </a:pPr>
            <a:r>
              <a:rPr lang="fa-IR" dirty="0" smtClean="0"/>
              <a:t>وسیله ای الکترونیکی است که در برابر کوچکترین اثر مقدماتی حریق ( دود ) عکس العمل نشان می دهد</a:t>
            </a:r>
          </a:p>
          <a:p>
            <a:pPr algn="r" rtl="1" eaLnBrk="1" hangingPunct="1">
              <a:defRPr/>
            </a:pPr>
            <a:r>
              <a:rPr lang="fa-IR" b="1" dirty="0" smtClean="0">
                <a:solidFill>
                  <a:srgbClr val="FF0000"/>
                </a:solidFill>
                <a:effectLst>
                  <a:outerShdw blurRad="38100" dist="38100" dir="2700000" algn="tl">
                    <a:srgbClr val="000000">
                      <a:alpha val="43137"/>
                    </a:srgbClr>
                  </a:outerShdw>
                </a:effectLst>
              </a:rPr>
              <a:t>     انواع دتکتور دودی</a:t>
            </a:r>
          </a:p>
          <a:p>
            <a:pPr algn="r" rtl="1" eaLnBrk="1" hangingPunct="1">
              <a:defRPr/>
            </a:pPr>
            <a:r>
              <a:rPr lang="fa-IR" dirty="0" smtClean="0"/>
              <a:t>1- دتکتور یونیزان </a:t>
            </a:r>
          </a:p>
          <a:p>
            <a:pPr algn="r" rtl="1" eaLnBrk="1" hangingPunct="1">
              <a:defRPr/>
            </a:pPr>
            <a:r>
              <a:rPr lang="fa-IR" dirty="0" smtClean="0"/>
              <a:t> این دتکتور طوری طراحی شده است که می تواند حضور ذرات 01/ تا1 میکرن را به راحتی تشیخص دهد</a:t>
            </a:r>
          </a:p>
          <a:p>
            <a:pPr algn="r" rtl="1" eaLnBrk="1" hangingPunct="1">
              <a:defRPr/>
            </a:pPr>
            <a:r>
              <a:rPr lang="fa-IR" dirty="0" smtClean="0"/>
              <a:t>فضای داخلی محفظه که با بیرون در ارتباط است به وسیله </a:t>
            </a:r>
          </a:p>
          <a:p>
            <a:pPr algn="r" rtl="1" eaLnBrk="1" hangingPunct="1">
              <a:defRPr/>
            </a:pPr>
            <a:r>
              <a:rPr lang="fa-IR" dirty="0" smtClean="0"/>
              <a:t>یک منع رادیو اکتیو یونیزه میشود </a:t>
            </a:r>
            <a:endParaRPr lang="en-US" dirty="0" smtClean="0">
              <a:cs typeface="Times New Roman" pitchFamily="18" charset="0"/>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fa-IR" smtClean="0">
                <a:cs typeface="B Titr" pitchFamily="2" charset="-78"/>
              </a:rPr>
              <a:t>دتکتور دودی نوری ( فتوالکتریک)</a:t>
            </a:r>
            <a:endParaRPr lang="en-US" smtClean="0">
              <a:cs typeface="B Titr" pitchFamily="2" charset="-78"/>
            </a:endParaRPr>
          </a:p>
        </p:txBody>
      </p:sp>
      <p:sp>
        <p:nvSpPr>
          <p:cNvPr id="121859" name="Rectangle 3"/>
          <p:cNvSpPr>
            <a:spLocks noGrp="1" noChangeArrowheads="1"/>
          </p:cNvSpPr>
          <p:nvPr>
            <p:ph idx="1"/>
          </p:nvPr>
        </p:nvSpPr>
        <p:spPr/>
        <p:txBody>
          <a:bodyPr/>
          <a:lstStyle/>
          <a:p>
            <a:pPr algn="r" rtl="1" eaLnBrk="1" hangingPunct="1"/>
            <a:r>
              <a:rPr lang="fa-IR" smtClean="0"/>
              <a:t>در محفظه این کاشف یک منبع تولید نور مرئی یالیزر وجود دارد که بطور مستقیم یا تحت زاویه90  درجه بر چشم الکترونیک ( سلول فتو الکتریک  ) می تابد در صورت وجود تیرگی ناشی از وجود ذرات جریان نور کاهش پیدا نموده و باعث تحریک آ ن می گردد</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defRPr/>
            </a:pPr>
            <a:r>
              <a:rPr lang="fa-IR" dirty="0" smtClean="0">
                <a:effectLst>
                  <a:outerShdw blurRad="38100" dist="38100" dir="2700000" algn="tl">
                    <a:srgbClr val="000000">
                      <a:alpha val="43137"/>
                    </a:srgbClr>
                  </a:outerShdw>
                </a:effectLst>
              </a:rPr>
              <a:t>دتکتور حرارتی ثابت</a:t>
            </a:r>
            <a:endParaRPr lang="en-US" dirty="0" smtClean="0">
              <a:effectLst>
                <a:outerShdw blurRad="38100" dist="38100" dir="2700000" algn="tl">
                  <a:srgbClr val="000000">
                    <a:alpha val="43137"/>
                  </a:srgbClr>
                </a:outerShdw>
              </a:effectLst>
              <a:cs typeface="Arial" charset="0"/>
            </a:endParaRPr>
          </a:p>
        </p:txBody>
      </p:sp>
      <p:sp>
        <p:nvSpPr>
          <p:cNvPr id="122883" name="Rectangle 3"/>
          <p:cNvSpPr>
            <a:spLocks noGrp="1" noChangeArrowheads="1"/>
          </p:cNvSpPr>
          <p:nvPr>
            <p:ph idx="1"/>
          </p:nvPr>
        </p:nvSpPr>
        <p:spPr/>
        <p:txBody>
          <a:bodyPr/>
          <a:lstStyle/>
          <a:p>
            <a:pPr algn="r" rtl="1" eaLnBrk="1" hangingPunct="1"/>
            <a:r>
              <a:rPr lang="fa-IR" smtClean="0"/>
              <a:t>این دستگاهها وقتی بکار می افتند که حرارت معینی برای تحریک  گیرنده آ ن در موقعیت کاشف ایجاد شده باشدحد</a:t>
            </a:r>
          </a:p>
          <a:p>
            <a:pPr algn="r" rtl="1" eaLnBrk="1" hangingPunct="1"/>
            <a:r>
              <a:rPr lang="fa-IR" smtClean="0"/>
              <a:t>عمل این کاشف ها 135 درجه فارنهایت یا 60 درجه سانتی گراد است </a:t>
            </a:r>
          </a:p>
          <a:p>
            <a:pPr algn="r" rtl="1" eaLnBrk="1" hangingPunct="1"/>
            <a:r>
              <a:rPr lang="fa-IR" smtClean="0"/>
              <a:t>حسگر کاشف ممکن است فیوزی ذوب شونده یا فیوزی مبتنی بر خاصیت ترمو کوپل  باشد که با دریافت حرارت </a:t>
            </a:r>
          </a:p>
          <a:p>
            <a:pPr algn="r" rtl="1" eaLnBrk="1" hangingPunct="1"/>
            <a:r>
              <a:rPr lang="fa-IR" smtClean="0"/>
              <a:t>بیشتر از مقدار تعریف شده عمل خود را آغاز می کند </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fa-IR" smtClean="0">
                <a:cs typeface="B Titr" pitchFamily="2" charset="-78"/>
              </a:rPr>
              <a:t>کاشف حرارتی متغیر </a:t>
            </a:r>
            <a:endParaRPr lang="en-US" smtClean="0">
              <a:cs typeface="B Titr" pitchFamily="2" charset="-78"/>
            </a:endParaRPr>
          </a:p>
        </p:txBody>
      </p:sp>
      <p:sp>
        <p:nvSpPr>
          <p:cNvPr id="123907" name="Rectangle 3"/>
          <p:cNvSpPr>
            <a:spLocks noGrp="1" noChangeArrowheads="1"/>
          </p:cNvSpPr>
          <p:nvPr>
            <p:ph idx="1"/>
          </p:nvPr>
        </p:nvSpPr>
        <p:spPr/>
        <p:txBody>
          <a:bodyPr/>
          <a:lstStyle/>
          <a:p>
            <a:pPr algn="r" rtl="1" eaLnBrk="1" hangingPunct="1"/>
            <a:r>
              <a:rPr lang="fa-IR" sz="2800" smtClean="0"/>
              <a:t>هر گاه روند افزایش در جه حرارت هوای محدوده کاشف با روند قابل قبول دستگاه متناسب نباشد دستگاه عمل می کند </a:t>
            </a:r>
          </a:p>
          <a:p>
            <a:pPr algn="r" rtl="1" eaLnBrk="1" hangingPunct="1"/>
            <a:r>
              <a:rPr lang="fa-IR" sz="2800" smtClean="0"/>
              <a:t>در این کاشف المنت های عمل کننده بر حسب سرعت تغییرات در جه حرارت 12 تا 15درجه کلوین در هر دقیقه </a:t>
            </a:r>
          </a:p>
          <a:p>
            <a:pPr algn="r" rtl="1" eaLnBrk="1" hangingPunct="1"/>
            <a:r>
              <a:rPr lang="fa-IR" sz="2800" smtClean="0"/>
              <a:t> عمل می کنند ساختمان این دستگاه سامل یک لوله مسی یا </a:t>
            </a:r>
          </a:p>
          <a:p>
            <a:pPr algn="r" rtl="1" eaLnBrk="1" hangingPunct="1"/>
            <a:r>
              <a:rPr lang="fa-IR" sz="2800" smtClean="0"/>
              <a:t>محفظه است که هر گاه هوای داخل لوله مسی یا محفظه </a:t>
            </a:r>
          </a:p>
          <a:p>
            <a:pPr algn="r" rtl="1" eaLnBrk="1" hangingPunct="1"/>
            <a:r>
              <a:rPr lang="fa-IR" sz="2800" smtClean="0"/>
              <a:t>بر اثر گرما منبسط شود با بالا رفتن فشار دیافراگم قابل </a:t>
            </a:r>
          </a:p>
          <a:p>
            <a:pPr algn="r" rtl="1" eaLnBrk="1" hangingPunct="1"/>
            <a:r>
              <a:rPr lang="fa-IR" sz="2800" smtClean="0"/>
              <a:t>انعطاف تحت فشار داخل جریان برق را بر قرار می کند</a:t>
            </a:r>
            <a:endParaRPr lang="en-US" sz="2800" smtClean="0">
              <a:cs typeface="Times New Roman" pitchFamily="18" charset="0"/>
            </a:endParaRP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fa-IR" smtClean="0">
                <a:cs typeface="B Titr" pitchFamily="2" charset="-78"/>
              </a:rPr>
              <a:t>دتکتور  شعله ای </a:t>
            </a:r>
            <a:endParaRPr lang="en-US" smtClean="0">
              <a:cs typeface="B Titr" pitchFamily="2" charset="-78"/>
            </a:endParaRPr>
          </a:p>
        </p:txBody>
      </p:sp>
      <p:sp>
        <p:nvSpPr>
          <p:cNvPr id="124931" name="Rectangle 3"/>
          <p:cNvSpPr>
            <a:spLocks noGrp="1" noChangeArrowheads="1"/>
          </p:cNvSpPr>
          <p:nvPr>
            <p:ph idx="1"/>
          </p:nvPr>
        </p:nvSpPr>
        <p:spPr/>
        <p:txBody>
          <a:bodyPr/>
          <a:lstStyle/>
          <a:p>
            <a:pPr algn="r" rtl="1" eaLnBrk="1" hangingPunct="1"/>
            <a:r>
              <a:rPr lang="fa-IR" smtClean="0"/>
              <a:t>این نوع کاشف ها به نور مرئی شعله که دارای طول موج</a:t>
            </a:r>
          </a:p>
          <a:p>
            <a:pPr algn="r" rtl="1" eaLnBrk="1" hangingPunct="1"/>
            <a:r>
              <a:rPr lang="fa-IR" smtClean="0"/>
              <a:t>380 تا 760 نانو متر میباشد حساس هستند و جزء کاشف های  سریع و مطمئن بحساب می آ یند</a:t>
            </a:r>
          </a:p>
          <a:p>
            <a:pPr algn="r" rtl="1" eaLnBrk="1" hangingPunct="1"/>
            <a:r>
              <a:rPr lang="fa-IR" smtClean="0"/>
              <a:t>همچنین این دتکتور ها امواج نوری غیر قابل رویت مانند</a:t>
            </a:r>
          </a:p>
          <a:p>
            <a:pPr algn="r" rtl="1" eaLnBrk="1" hangingPunct="1"/>
            <a:r>
              <a:rPr lang="en-US" smtClean="0">
                <a:cs typeface="Times New Roman" pitchFamily="18" charset="0"/>
              </a:rPr>
              <a:t>UV-IR</a:t>
            </a:r>
            <a:r>
              <a:rPr lang="fa-IR" smtClean="0"/>
              <a:t> را که بوسیله شعله منتشر میشوند تشخیص داده و </a:t>
            </a:r>
          </a:p>
          <a:p>
            <a:pPr algn="r" rtl="1" eaLnBrk="1" hangingPunct="1"/>
            <a:r>
              <a:rPr lang="fa-IR" smtClean="0"/>
              <a:t>فعال میشوند و لی بدلیل و جود نور خورشید در فضاهای بسته و کشیدن سیگار گاهی بطور ناخواسته فعال میشوند</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fa-IR" smtClean="0">
                <a:cs typeface="B Titr" pitchFamily="2" charset="-78"/>
              </a:rPr>
              <a:t>دتکتور های گاز یاب </a:t>
            </a:r>
            <a:endParaRPr lang="en-US" smtClean="0">
              <a:cs typeface="B Titr" pitchFamily="2" charset="-78"/>
            </a:endParaRPr>
          </a:p>
        </p:txBody>
      </p:sp>
      <p:sp>
        <p:nvSpPr>
          <p:cNvPr id="125955" name="Rectangle 3"/>
          <p:cNvSpPr>
            <a:spLocks noGrp="1" noChangeArrowheads="1"/>
          </p:cNvSpPr>
          <p:nvPr>
            <p:ph idx="1"/>
          </p:nvPr>
        </p:nvSpPr>
        <p:spPr/>
        <p:txBody>
          <a:bodyPr/>
          <a:lstStyle/>
          <a:p>
            <a:pPr algn="r" rtl="1" eaLnBrk="1" hangingPunct="1"/>
            <a:r>
              <a:rPr lang="fa-IR" smtClean="0"/>
              <a:t>این نوع دتکتور ها نسبت به گاز ها حساسیت دارند که در</a:t>
            </a:r>
          </a:p>
          <a:p>
            <a:pPr algn="r" rtl="1" eaLnBrk="1" hangingPunct="1"/>
            <a:r>
              <a:rPr lang="fa-IR" smtClean="0"/>
              <a:t>اثر برخور د گاز با آ نها در مدار آ نها که یک رزیستانس </a:t>
            </a:r>
          </a:p>
          <a:p>
            <a:pPr algn="r" rtl="1" eaLnBrk="1" hangingPunct="1"/>
            <a:r>
              <a:rPr lang="fa-IR" smtClean="0"/>
              <a:t>الومینیومی وجود دار د خرارت ایجاد نموده و مدار را متاثر کرده و دتکتور عمل می کند </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fa-IR" smtClean="0">
                <a:cs typeface="B Titr" pitchFamily="2" charset="-78"/>
              </a:rPr>
              <a:t>دتکتور های لیزری</a:t>
            </a:r>
            <a:endParaRPr lang="en-US" smtClean="0">
              <a:cs typeface="B Titr" pitchFamily="2" charset="-78"/>
            </a:endParaRPr>
          </a:p>
        </p:txBody>
      </p:sp>
      <p:sp>
        <p:nvSpPr>
          <p:cNvPr id="126979" name="Rectangle 3"/>
          <p:cNvSpPr>
            <a:spLocks noGrp="1" noChangeArrowheads="1"/>
          </p:cNvSpPr>
          <p:nvPr>
            <p:ph idx="1"/>
          </p:nvPr>
        </p:nvSpPr>
        <p:spPr/>
        <p:txBody>
          <a:bodyPr/>
          <a:lstStyle/>
          <a:p>
            <a:pPr algn="r" rtl="1" eaLnBrk="1" hangingPunct="1"/>
            <a:r>
              <a:rPr lang="fa-IR" smtClean="0"/>
              <a:t> عمل کشف در این نو ع دتکتور با هدایت دود از طریق یک سری لوله </a:t>
            </a:r>
            <a:r>
              <a:rPr lang="en-US" smtClean="0">
                <a:cs typeface="Times New Roman" pitchFamily="18" charset="0"/>
              </a:rPr>
              <a:t>PVC</a:t>
            </a:r>
            <a:r>
              <a:rPr lang="fa-IR" smtClean="0"/>
              <a:t> که در اطراف محل زیر پوشش</a:t>
            </a:r>
          </a:p>
          <a:p>
            <a:pPr algn="r" rtl="1" eaLnBrk="1" hangingPunct="1"/>
            <a:r>
              <a:rPr lang="fa-IR" smtClean="0"/>
              <a:t>نصب میشوند دود را به طرف محفظه برده و در جریا ن </a:t>
            </a:r>
          </a:p>
          <a:p>
            <a:pPr algn="r" rtl="1" eaLnBrk="1" hangingPunct="1"/>
            <a:r>
              <a:rPr lang="fa-IR" smtClean="0"/>
              <a:t>اشعه لیزر قرار میگیرد</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normAutofit fontScale="90000"/>
          </a:bodyPr>
          <a:lstStyle/>
          <a:p>
            <a:pPr eaLnBrk="1" fontAlgn="auto" hangingPunct="1">
              <a:spcAft>
                <a:spcPts val="0"/>
              </a:spcAft>
              <a:defRPr/>
            </a:pPr>
            <a:r>
              <a:rPr lang="fa-IR" sz="4000" dirty="0" smtClean="0">
                <a:cs typeface="B Titr" pitchFamily="2" charset="-78"/>
              </a:rPr>
              <a:t>سیستم های اعلام واطفاء اتوماتیک</a:t>
            </a:r>
            <a:br>
              <a:rPr lang="fa-IR" sz="4000" dirty="0" smtClean="0">
                <a:cs typeface="B Titr" pitchFamily="2" charset="-78"/>
              </a:rPr>
            </a:br>
            <a:endParaRPr lang="en-US" sz="4000" dirty="0" smtClean="0">
              <a:cs typeface="B Titr" pitchFamily="2" charset="-78"/>
            </a:endParaRPr>
          </a:p>
        </p:txBody>
      </p:sp>
      <p:sp>
        <p:nvSpPr>
          <p:cNvPr id="128003" name="Rectangle 3"/>
          <p:cNvSpPr>
            <a:spLocks noGrp="1" noChangeArrowheads="1"/>
          </p:cNvSpPr>
          <p:nvPr>
            <p:ph idx="1"/>
          </p:nvPr>
        </p:nvSpPr>
        <p:spPr/>
        <p:txBody>
          <a:bodyPr/>
          <a:lstStyle/>
          <a:p>
            <a:pPr algn="r" rtl="1" eaLnBrk="1" hangingPunct="1"/>
            <a:r>
              <a:rPr lang="fa-IR" sz="2800" smtClean="0"/>
              <a:t>د ر بعضی از اماکن خطر ناک و حساس لازم است که علاوه بر سیستم اعلام اتوماتیک سیستم اطفاء اتوماتیک </a:t>
            </a:r>
          </a:p>
          <a:p>
            <a:pPr algn="r" rtl="1" eaLnBrk="1" hangingPunct="1"/>
            <a:r>
              <a:rPr lang="fa-IR" sz="2800" smtClean="0"/>
              <a:t>نیز نصب شود که سیستم اسپرینکلر از این نوع سیستم هاست</a:t>
            </a:r>
          </a:p>
          <a:p>
            <a:pPr algn="r" rtl="1" eaLnBrk="1" hangingPunct="1"/>
            <a:r>
              <a:rPr lang="fa-IR" sz="2800" smtClean="0"/>
              <a:t>سیستم اسپر ینکلر که به سیستم آ ب افشان اتوماتیک </a:t>
            </a:r>
          </a:p>
          <a:p>
            <a:pPr algn="r" rtl="1" eaLnBrk="1" hangingPunct="1"/>
            <a:r>
              <a:rPr lang="fa-IR" sz="2800" smtClean="0"/>
              <a:t>سقفی نیز موسوم است از یک شبکه لوله کشی محاسبه </a:t>
            </a:r>
          </a:p>
          <a:p>
            <a:pPr algn="r" rtl="1" eaLnBrk="1" hangingPunct="1"/>
            <a:r>
              <a:rPr lang="fa-IR" sz="2800" smtClean="0"/>
              <a:t>شده تشکیل شده که عمل کننده آ ن الیاژ های حساس به </a:t>
            </a:r>
          </a:p>
          <a:p>
            <a:pPr algn="r" rtl="1" eaLnBrk="1" hangingPunct="1"/>
            <a:r>
              <a:rPr lang="fa-IR" sz="2800" smtClean="0"/>
              <a:t>حرارت میباشدو فشار آ ب توسط یک سیستم پمپاژ تامین</a:t>
            </a:r>
          </a:p>
          <a:p>
            <a:pPr algn="r" rtl="1" eaLnBrk="1" hangingPunct="1"/>
            <a:r>
              <a:rPr lang="fa-IR" sz="2800" smtClean="0"/>
              <a:t>میگردد</a:t>
            </a:r>
            <a:endParaRPr lang="en-US" sz="2800" smtClean="0">
              <a:cs typeface="Times New Roman" pitchFamily="18" charset="0"/>
            </a:endParaRPr>
          </a:p>
        </p:txBody>
      </p: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2"/>
          <p:cNvSpPr>
            <a:spLocks noGrp="1"/>
          </p:cNvSpPr>
          <p:nvPr>
            <p:ph idx="1"/>
          </p:nvPr>
        </p:nvSpPr>
        <p:spPr>
          <a:xfrm>
            <a:off x="457200" y="1166813"/>
            <a:ext cx="8229600" cy="4959350"/>
          </a:xfrm>
        </p:spPr>
        <p:txBody>
          <a:bodyPr/>
          <a:lstStyle/>
          <a:p>
            <a:pPr algn="ctr" rtl="1">
              <a:buFont typeface="Arial" charset="0"/>
              <a:buNone/>
            </a:pPr>
            <a:r>
              <a:rPr lang="fa-IR" smtClean="0">
                <a:cs typeface="B Titr" pitchFamily="2" charset="-78"/>
              </a:rPr>
              <a:t>با تشکر از توجه شما</a:t>
            </a:r>
            <a:endParaRPr lang="en-US" smtClean="0">
              <a:cs typeface="B Titr" pitchFamily="2" charset="-78"/>
            </a:endParaRPr>
          </a:p>
        </p:txBody>
      </p:sp>
      <p:pic>
        <p:nvPicPr>
          <p:cNvPr id="129027" name="Picture 4" descr="29"/>
          <p:cNvPicPr>
            <a:picLocks noChangeAspect="1" noChangeArrowheads="1" noCrop="1"/>
          </p:cNvPicPr>
          <p:nvPr/>
        </p:nvPicPr>
        <p:blipFill>
          <a:blip r:embed="rId2" cstate="print"/>
          <a:srcRect/>
          <a:stretch>
            <a:fillRect/>
          </a:stretch>
        </p:blipFill>
        <p:spPr bwMode="auto">
          <a:xfrm>
            <a:off x="611188" y="2352675"/>
            <a:ext cx="7848600" cy="366871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rtl="1" eaLnBrk="1" hangingPunct="1"/>
            <a:r>
              <a:rPr lang="fa-IR" smtClean="0"/>
              <a:t>محصولات احتراق</a:t>
            </a:r>
            <a:endParaRPr lang="en-US" smtClean="0">
              <a:cs typeface="Arial" charset="0"/>
            </a:endParaRPr>
          </a:p>
        </p:txBody>
      </p:sp>
      <p:sp>
        <p:nvSpPr>
          <p:cNvPr id="19459" name="Rectangle 3"/>
          <p:cNvSpPr>
            <a:spLocks noGrp="1" noChangeArrowheads="1"/>
          </p:cNvSpPr>
          <p:nvPr>
            <p:ph idx="1"/>
          </p:nvPr>
        </p:nvSpPr>
        <p:spPr>
          <a:blipFill dpi="0" rotWithShape="1">
            <a:blip r:embed="rId2" cstate="print"/>
            <a:srcRect/>
            <a:tile tx="0" ty="0" sx="100000" sy="100000" flip="none" algn="tl"/>
          </a:blipFill>
        </p:spPr>
        <p:txBody>
          <a:bodyPr/>
          <a:lstStyle/>
          <a:p>
            <a:pPr algn="r" rtl="1" eaLnBrk="1" hangingPunct="1"/>
            <a:r>
              <a:rPr lang="fa-IR" smtClean="0"/>
              <a:t>عمده ترین مواد سوختنی و محصولات آنها</a:t>
            </a:r>
          </a:p>
          <a:p>
            <a:pPr algn="r" rtl="1" eaLnBrk="1" hangingPunct="1"/>
            <a:r>
              <a:rPr lang="fa-IR" smtClean="0"/>
              <a:t>نایلون – ملامین – پلی اورتان   </a:t>
            </a:r>
            <a:r>
              <a:rPr lang="en-US" smtClean="0">
                <a:cs typeface="Times New Roman" pitchFamily="18" charset="0"/>
              </a:rPr>
              <a:t>NO2-CO- NH3</a:t>
            </a:r>
          </a:p>
          <a:p>
            <a:pPr algn="r" rtl="1" eaLnBrk="1" hangingPunct="1"/>
            <a:r>
              <a:rPr lang="fa-IR" smtClean="0"/>
              <a:t>سوخت های سنگین              </a:t>
            </a:r>
            <a:r>
              <a:rPr lang="en-US" smtClean="0">
                <a:cs typeface="Times New Roman" pitchFamily="18" charset="0"/>
              </a:rPr>
              <a:t>CO2- CO- SO2- </a:t>
            </a:r>
            <a:endParaRPr lang="fa-IR" smtClean="0"/>
          </a:p>
          <a:p>
            <a:pPr algn="r" rtl="1" eaLnBrk="1" hangingPunct="1"/>
            <a:r>
              <a:rPr lang="en-US" smtClean="0">
                <a:cs typeface="Times New Roman" pitchFamily="18" charset="0"/>
              </a:rPr>
              <a:t>PVC  </a:t>
            </a:r>
            <a:r>
              <a:rPr lang="fa-IR" smtClean="0"/>
              <a:t>                              </a:t>
            </a:r>
            <a:r>
              <a:rPr lang="en-US" smtClean="0">
                <a:cs typeface="Times New Roman" pitchFamily="18" charset="0"/>
              </a:rPr>
              <a:t>HCL- NO2- NO</a:t>
            </a:r>
          </a:p>
          <a:p>
            <a:pPr algn="r" rtl="1" eaLnBrk="1" hangingPunct="1"/>
            <a:r>
              <a:rPr lang="fa-IR" smtClean="0"/>
              <a:t>مواد آ لی گوگرد دارمانندگوشت   </a:t>
            </a:r>
            <a:r>
              <a:rPr lang="en-US" smtClean="0">
                <a:cs typeface="Times New Roman" pitchFamily="18" charset="0"/>
              </a:rPr>
              <a:t>H2S</a:t>
            </a:r>
          </a:p>
          <a:p>
            <a:pPr algn="r" rtl="1" eaLnBrk="1" hangingPunct="1"/>
            <a:r>
              <a:rPr lang="fa-IR" smtClean="0"/>
              <a:t>فیلم فلور دار                         </a:t>
            </a:r>
            <a:r>
              <a:rPr lang="en-US" smtClean="0">
                <a:cs typeface="Times New Roman" pitchFamily="18" charset="0"/>
              </a:rPr>
              <a:t>HF-BrH</a:t>
            </a:r>
          </a:p>
          <a:p>
            <a:pPr algn="r" rtl="1" eaLnBrk="1" hangingPunct="1"/>
            <a:r>
              <a:rPr lang="fa-IR" smtClean="0"/>
              <a:t>بنزین                                  </a:t>
            </a:r>
            <a:r>
              <a:rPr lang="en-US" smtClean="0">
                <a:cs typeface="Times New Roman" pitchFamily="18" charset="0"/>
              </a:rPr>
              <a:t>CO2- CO –NO2</a:t>
            </a:r>
          </a:p>
          <a:p>
            <a:pPr algn="r" rtl="1" eaLnBrk="1" hangingPunct="1"/>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mtClean="0">
                <a:solidFill>
                  <a:srgbClr val="7B9899"/>
                </a:solidFill>
                <a:cs typeface="Arial" charset="0"/>
              </a:rPr>
              <a:t>FLASH POINT</a:t>
            </a:r>
          </a:p>
        </p:txBody>
      </p:sp>
      <p:sp>
        <p:nvSpPr>
          <p:cNvPr id="20483" name="Rectangle 3"/>
          <p:cNvSpPr>
            <a:spLocks noGrp="1" noChangeArrowheads="1"/>
          </p:cNvSpPr>
          <p:nvPr>
            <p:ph idx="1"/>
          </p:nvPr>
        </p:nvSpPr>
        <p:spPr/>
        <p:txBody>
          <a:bodyPr/>
          <a:lstStyle/>
          <a:p>
            <a:pPr algn="r" rtl="1" eaLnBrk="1" hangingPunct="1">
              <a:buFontTx/>
              <a:buNone/>
            </a:pPr>
            <a:r>
              <a:rPr lang="fa-IR" smtClean="0"/>
              <a:t>نقطه شعله زنی- دمائی است که  در آ ن دما بخار آ زاد شده از سطح یک مایع به اندازه ای است که میتواند مشتعل شود </a:t>
            </a:r>
            <a:r>
              <a:rPr lang="en-US" smtClean="0"/>
              <a:t>.</a:t>
            </a:r>
          </a:p>
          <a:p>
            <a:pPr algn="r" rtl="1" eaLnBrk="1" hangingPunct="1">
              <a:buFontTx/>
              <a:buNone/>
            </a:pPr>
            <a:endParaRPr lang="fa-IR" smtClean="0"/>
          </a:p>
          <a:p>
            <a:pPr algn="r" rtl="1" eaLnBrk="1" hangingPunct="1">
              <a:buFontTx/>
              <a:buNone/>
            </a:pP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314450" y="623888"/>
            <a:ext cx="7315200" cy="457200"/>
          </a:xfrm>
        </p:spPr>
        <p:txBody>
          <a:bodyPr>
            <a:normAutofit fontScale="90000"/>
          </a:bodyPr>
          <a:lstStyle/>
          <a:p>
            <a:pPr eaLnBrk="1" fontAlgn="auto" hangingPunct="1">
              <a:spcAft>
                <a:spcPts val="0"/>
              </a:spcAft>
              <a:defRPr/>
            </a:pPr>
            <a:r>
              <a:rPr lang="en-US" sz="4000" dirty="0" smtClean="0">
                <a:solidFill>
                  <a:schemeClr val="accent3">
                    <a:shade val="75000"/>
                  </a:schemeClr>
                </a:solidFill>
                <a:latin typeface="AR DARLING" pitchFamily="2" charset="0"/>
                <a:cs typeface="Arial" charset="0"/>
              </a:rPr>
              <a:t>Flammable and Combustible Liquids</a:t>
            </a:r>
          </a:p>
        </p:txBody>
      </p:sp>
      <p:sp>
        <p:nvSpPr>
          <p:cNvPr id="1027" name="Rectangle 3"/>
          <p:cNvSpPr>
            <a:spLocks noGrp="1" noChangeArrowheads="1"/>
          </p:cNvSpPr>
          <p:nvPr>
            <p:ph sz="half" idx="1"/>
          </p:nvPr>
        </p:nvSpPr>
        <p:spPr>
          <a:xfrm>
            <a:off x="838200" y="2133600"/>
            <a:ext cx="4038600" cy="3733800"/>
          </a:xfrm>
        </p:spPr>
        <p:txBody>
          <a:bodyPr/>
          <a:lstStyle/>
          <a:p>
            <a:pPr algn="ctr" eaLnBrk="1" hangingPunct="1">
              <a:buFont typeface="Wingdings" pitchFamily="2" charset="2"/>
              <a:buNone/>
            </a:pPr>
            <a:r>
              <a:rPr lang="en-US" i="1" smtClean="0">
                <a:solidFill>
                  <a:srgbClr val="FF0000"/>
                </a:solidFill>
                <a:cs typeface="Times New Roman" pitchFamily="18" charset="0"/>
              </a:rPr>
              <a:t>Flammable Liquids</a:t>
            </a:r>
          </a:p>
          <a:p>
            <a:pPr algn="ctr" eaLnBrk="1" hangingPunct="1">
              <a:buFont typeface="Wingdings" pitchFamily="2" charset="2"/>
              <a:buNone/>
            </a:pPr>
            <a:endParaRPr lang="en-US" i="1" smtClean="0">
              <a:solidFill>
                <a:srgbClr val="FF0000"/>
              </a:solidFill>
              <a:cs typeface="Times New Roman" pitchFamily="18" charset="0"/>
            </a:endParaRPr>
          </a:p>
          <a:p>
            <a:pPr eaLnBrk="1" hangingPunct="1">
              <a:spcBef>
                <a:spcPct val="0"/>
              </a:spcBef>
              <a:buFontTx/>
              <a:buNone/>
            </a:pPr>
            <a:r>
              <a:rPr lang="en-US" sz="2400" smtClean="0">
                <a:cs typeface="Times New Roman" pitchFamily="18" charset="0"/>
              </a:rPr>
              <a:t>	Any liquid having a </a:t>
            </a:r>
            <a:r>
              <a:rPr lang="en-US" sz="2400" i="1" smtClean="0">
                <a:solidFill>
                  <a:srgbClr val="FF0000"/>
                </a:solidFill>
                <a:cs typeface="Times New Roman" pitchFamily="18" charset="0"/>
              </a:rPr>
              <a:t>flashpoint below 100</a:t>
            </a:r>
            <a:r>
              <a:rPr lang="en-US" sz="2400" i="1" baseline="30000" smtClean="0">
                <a:solidFill>
                  <a:srgbClr val="FF0000"/>
                </a:solidFill>
                <a:cs typeface="Times New Roman" pitchFamily="18" charset="0"/>
              </a:rPr>
              <a:t>o</a:t>
            </a:r>
            <a:r>
              <a:rPr lang="en-US" sz="2400" i="1" smtClean="0">
                <a:solidFill>
                  <a:srgbClr val="FF0000"/>
                </a:solidFill>
                <a:cs typeface="Times New Roman" pitchFamily="18" charset="0"/>
              </a:rPr>
              <a:t> F</a:t>
            </a:r>
            <a:r>
              <a:rPr lang="en-US" sz="2400" smtClean="0">
                <a:cs typeface="Times New Roman" pitchFamily="18" charset="0"/>
              </a:rPr>
              <a:t> (37.8</a:t>
            </a:r>
            <a:r>
              <a:rPr lang="en-US" sz="2400" baseline="30000" smtClean="0">
                <a:cs typeface="Times New Roman" pitchFamily="18" charset="0"/>
              </a:rPr>
              <a:t>o</a:t>
            </a:r>
            <a:r>
              <a:rPr lang="en-US" sz="2400" smtClean="0">
                <a:cs typeface="Times New Roman" pitchFamily="18" charset="0"/>
              </a:rPr>
              <a:t> C) or lower.</a:t>
            </a:r>
          </a:p>
          <a:p>
            <a:pPr eaLnBrk="1" hangingPunct="1">
              <a:spcBef>
                <a:spcPct val="0"/>
              </a:spcBef>
              <a:buFontTx/>
              <a:buNone/>
            </a:pPr>
            <a:endParaRPr lang="en-US" sz="2400" smtClean="0">
              <a:cs typeface="Times New Roman" pitchFamily="18" charset="0"/>
            </a:endParaRPr>
          </a:p>
          <a:p>
            <a:pPr eaLnBrk="1" hangingPunct="1">
              <a:spcBef>
                <a:spcPct val="0"/>
              </a:spcBef>
              <a:buFontTx/>
              <a:buNone/>
            </a:pPr>
            <a:endParaRPr lang="en-US" sz="2400" smtClean="0">
              <a:cs typeface="Times New Roman" pitchFamily="18" charset="0"/>
            </a:endParaRPr>
          </a:p>
          <a:p>
            <a:pPr algn="ctr" eaLnBrk="1" hangingPunct="1">
              <a:spcBef>
                <a:spcPct val="0"/>
              </a:spcBef>
              <a:buFontTx/>
              <a:buNone/>
            </a:pPr>
            <a:r>
              <a:rPr lang="en-US" sz="2400" smtClean="0">
                <a:cs typeface="Times New Roman" pitchFamily="18" charset="0"/>
              </a:rPr>
              <a:t>NFPA Classes IA, IB, &amp; IC</a:t>
            </a:r>
          </a:p>
        </p:txBody>
      </p:sp>
      <p:sp>
        <p:nvSpPr>
          <p:cNvPr id="1028" name="Rectangle 4"/>
          <p:cNvSpPr>
            <a:spLocks noGrp="1" noChangeArrowheads="1"/>
          </p:cNvSpPr>
          <p:nvPr>
            <p:ph sz="half" idx="2"/>
          </p:nvPr>
        </p:nvSpPr>
        <p:spPr>
          <a:xfrm>
            <a:off x="4991100" y="2133600"/>
            <a:ext cx="4152900" cy="3733800"/>
          </a:xfrm>
        </p:spPr>
        <p:txBody>
          <a:bodyPr/>
          <a:lstStyle/>
          <a:p>
            <a:pPr algn="ctr" eaLnBrk="1" hangingPunct="1">
              <a:buFont typeface="Wingdings" pitchFamily="2" charset="2"/>
              <a:buNone/>
            </a:pPr>
            <a:r>
              <a:rPr lang="en-US" i="1" smtClean="0">
                <a:solidFill>
                  <a:srgbClr val="0000FF"/>
                </a:solidFill>
                <a:cs typeface="Times New Roman" pitchFamily="18" charset="0"/>
              </a:rPr>
              <a:t>Combustible Liquids</a:t>
            </a:r>
          </a:p>
          <a:p>
            <a:pPr algn="ctr" eaLnBrk="1" hangingPunct="1">
              <a:buFont typeface="Wingdings" pitchFamily="2" charset="2"/>
              <a:buNone/>
            </a:pPr>
            <a:endParaRPr lang="en-US" i="1" smtClean="0">
              <a:solidFill>
                <a:srgbClr val="0000FF"/>
              </a:solidFill>
              <a:cs typeface="Times New Roman" pitchFamily="18" charset="0"/>
            </a:endParaRPr>
          </a:p>
          <a:p>
            <a:pPr eaLnBrk="1" hangingPunct="1">
              <a:spcBef>
                <a:spcPct val="0"/>
              </a:spcBef>
              <a:buFontTx/>
              <a:buNone/>
            </a:pPr>
            <a:r>
              <a:rPr lang="en-US" sz="2400" smtClean="0">
                <a:cs typeface="Times New Roman" pitchFamily="18" charset="0"/>
              </a:rPr>
              <a:t>	Any liquid having a </a:t>
            </a:r>
            <a:r>
              <a:rPr lang="en-US" sz="2400" i="1" smtClean="0">
                <a:solidFill>
                  <a:srgbClr val="0000FF"/>
                </a:solidFill>
                <a:cs typeface="Times New Roman" pitchFamily="18" charset="0"/>
              </a:rPr>
              <a:t>flashpoint at or above 100</a:t>
            </a:r>
            <a:r>
              <a:rPr lang="en-US" sz="2400" i="1" baseline="30000" smtClean="0">
                <a:solidFill>
                  <a:srgbClr val="0000FF"/>
                </a:solidFill>
                <a:cs typeface="Times New Roman" pitchFamily="18" charset="0"/>
              </a:rPr>
              <a:t>o</a:t>
            </a:r>
            <a:r>
              <a:rPr lang="en-US" sz="2400" i="1" smtClean="0">
                <a:solidFill>
                  <a:srgbClr val="0000FF"/>
                </a:solidFill>
                <a:cs typeface="Times New Roman" pitchFamily="18" charset="0"/>
              </a:rPr>
              <a:t> F (37.8</a:t>
            </a:r>
            <a:r>
              <a:rPr lang="en-US" sz="2400" i="1" baseline="30000" smtClean="0">
                <a:solidFill>
                  <a:srgbClr val="0000FF"/>
                </a:solidFill>
                <a:cs typeface="Times New Roman" pitchFamily="18" charset="0"/>
              </a:rPr>
              <a:t>o </a:t>
            </a:r>
            <a:r>
              <a:rPr lang="en-US" sz="2400" i="1" smtClean="0">
                <a:solidFill>
                  <a:srgbClr val="0000FF"/>
                </a:solidFill>
                <a:cs typeface="Times New Roman" pitchFamily="18" charset="0"/>
              </a:rPr>
              <a:t>C).</a:t>
            </a:r>
          </a:p>
          <a:p>
            <a:pPr eaLnBrk="1" hangingPunct="1">
              <a:spcBef>
                <a:spcPct val="0"/>
              </a:spcBef>
              <a:buFontTx/>
              <a:buNone/>
            </a:pPr>
            <a:endParaRPr lang="en-US" sz="2400" i="1" smtClean="0">
              <a:solidFill>
                <a:srgbClr val="0000FF"/>
              </a:solidFill>
              <a:cs typeface="Times New Roman" pitchFamily="18" charset="0"/>
            </a:endParaRPr>
          </a:p>
          <a:p>
            <a:pPr eaLnBrk="1" hangingPunct="1">
              <a:spcBef>
                <a:spcPct val="0"/>
              </a:spcBef>
              <a:buFontTx/>
              <a:buNone/>
            </a:pPr>
            <a:endParaRPr lang="en-US" sz="2400" i="1" smtClean="0">
              <a:solidFill>
                <a:srgbClr val="0000FF"/>
              </a:solidFill>
              <a:cs typeface="Times New Roman" pitchFamily="18" charset="0"/>
            </a:endParaRPr>
          </a:p>
          <a:p>
            <a:pPr algn="ctr" eaLnBrk="1" hangingPunct="1">
              <a:spcBef>
                <a:spcPct val="0"/>
              </a:spcBef>
              <a:buFontTx/>
              <a:buNone/>
            </a:pPr>
            <a:r>
              <a:rPr lang="en-US" sz="2400" smtClean="0">
                <a:cs typeface="Times New Roman" pitchFamily="18" charset="0"/>
              </a:rPr>
              <a:t>NFPA Classes II &amp; IIIA &amp; B</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28">
                                            <p:txEl>
                                              <p:pRg st="0" end="0"/>
                                            </p:txEl>
                                          </p:spTgt>
                                        </p:tgtEl>
                                        <p:attrNameLst>
                                          <p:attrName>style.visibility</p:attrName>
                                        </p:attrNameLst>
                                      </p:cBhvr>
                                      <p:to>
                                        <p:strVal val="visible"/>
                                      </p:to>
                                    </p:set>
                                    <p:animEffect transition="in" filter="box(out)">
                                      <p:cBhvr>
                                        <p:cTn id="7" dur="500"/>
                                        <p:tgtEl>
                                          <p:spTgt spid="10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28">
                                            <p:txEl>
                                              <p:pRg st="2" end="2"/>
                                            </p:txEl>
                                          </p:spTgt>
                                        </p:tgtEl>
                                        <p:attrNameLst>
                                          <p:attrName>style.visibility</p:attrName>
                                        </p:attrNameLst>
                                      </p:cBhvr>
                                      <p:to>
                                        <p:strVal val="visible"/>
                                      </p:to>
                                    </p:set>
                                    <p:animEffect transition="in" filter="box(out)">
                                      <p:cBhvr>
                                        <p:cTn id="12" dur="500"/>
                                        <p:tgtEl>
                                          <p:spTgt spid="10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28">
                                            <p:txEl>
                                              <p:pRg st="5" end="5"/>
                                            </p:txEl>
                                          </p:spTgt>
                                        </p:tgtEl>
                                        <p:attrNameLst>
                                          <p:attrName>style.visibility</p:attrName>
                                        </p:attrNameLst>
                                      </p:cBhvr>
                                      <p:to>
                                        <p:strVal val="visible"/>
                                      </p:to>
                                    </p:set>
                                    <p:animEffect transition="in" filter="box(out)">
                                      <p:cBhvr>
                                        <p:cTn id="17" dur="500"/>
                                        <p:tgtEl>
                                          <p:spTgt spid="1028">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1027">
                                            <p:txEl>
                                              <p:pRg st="0" end="0"/>
                                            </p:txEl>
                                          </p:spTgt>
                                        </p:tgtEl>
                                        <p:attrNameLst>
                                          <p:attrName>style.visibility</p:attrName>
                                        </p:attrNameLst>
                                      </p:cBhvr>
                                      <p:to>
                                        <p:strVal val="visible"/>
                                      </p:to>
                                    </p:set>
                                    <p:animEffect transition="in" filter="box(out)">
                                      <p:cBhvr>
                                        <p:cTn id="22" dur="500"/>
                                        <p:tgtEl>
                                          <p:spTgt spid="102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1027">
                                            <p:txEl>
                                              <p:pRg st="2" end="2"/>
                                            </p:txEl>
                                          </p:spTgt>
                                        </p:tgtEl>
                                        <p:attrNameLst>
                                          <p:attrName>style.visibility</p:attrName>
                                        </p:attrNameLst>
                                      </p:cBhvr>
                                      <p:to>
                                        <p:strVal val="visible"/>
                                      </p:to>
                                    </p:set>
                                    <p:animEffect transition="in" filter="box(out)">
                                      <p:cBhvr>
                                        <p:cTn id="27" dur="500"/>
                                        <p:tgtEl>
                                          <p:spTgt spid="102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1027">
                                            <p:txEl>
                                              <p:pRg st="5" end="5"/>
                                            </p:txEl>
                                          </p:spTgt>
                                        </p:tgtEl>
                                        <p:attrNameLst>
                                          <p:attrName>style.visibility</p:attrName>
                                        </p:attrNameLst>
                                      </p:cBhvr>
                                      <p:to>
                                        <p:strVal val="visible"/>
                                      </p:to>
                                    </p:set>
                                    <p:animEffect transition="in" filter="box(out)">
                                      <p:cBhvr>
                                        <p:cTn id="32" dur="500"/>
                                        <p:tgtEl>
                                          <p:spTgt spid="10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autoUpdateAnimBg="0"/>
      <p:bldP spid="1028"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fa-IR" smtClean="0"/>
              <a:t>نقطه آتش –</a:t>
            </a:r>
            <a:r>
              <a:rPr lang="en-US" smtClean="0">
                <a:cs typeface="Arial" charset="0"/>
              </a:rPr>
              <a:t>FIRE POINT</a:t>
            </a:r>
          </a:p>
        </p:txBody>
      </p:sp>
      <p:sp>
        <p:nvSpPr>
          <p:cNvPr id="22531" name="Rectangle 3"/>
          <p:cNvSpPr>
            <a:spLocks noGrp="1" noChangeArrowheads="1"/>
          </p:cNvSpPr>
          <p:nvPr>
            <p:ph idx="1"/>
          </p:nvPr>
        </p:nvSpPr>
        <p:spPr/>
        <p:txBody>
          <a:bodyPr/>
          <a:lstStyle/>
          <a:p>
            <a:pPr algn="r" rtl="1" eaLnBrk="1" hangingPunct="1"/>
            <a:r>
              <a:rPr lang="fa-IR" smtClean="0"/>
              <a:t>کمترین دمائی است که ماده قابل اشتعال به قدر کافی بخار تولید نماید که بایک شعله یا جرقه با انرژی کافی شعله ور</a:t>
            </a:r>
          </a:p>
          <a:p>
            <a:pPr algn="r" rtl="1" eaLnBrk="1" hangingPunct="1"/>
            <a:r>
              <a:rPr lang="fa-IR" smtClean="0"/>
              <a:t>و سوختن ادامه یابد.</a:t>
            </a:r>
          </a:p>
          <a:p>
            <a:pPr algn="r" rtl="1" eaLnBrk="1" hangingPunct="1"/>
            <a:r>
              <a:rPr lang="fa-IR" b="1" smtClean="0">
                <a:solidFill>
                  <a:srgbClr val="FF0000"/>
                </a:solidFill>
              </a:rPr>
              <a:t>تفاوت بین نقطه شعله زنی و نقطه آتش :</a:t>
            </a:r>
          </a:p>
          <a:p>
            <a:pPr algn="r" rtl="1" eaLnBrk="1" hangingPunct="1"/>
            <a:r>
              <a:rPr lang="fa-IR" smtClean="0"/>
              <a:t>در نقطه شعله زنی دمائی مور د نیازاست که بخار تولید شده شعله لحظه ای ایجاد کرده و سپس خاموش شود در حالیکه دمای نقطه آتش باید به اندازهای باشد که بخار کافی جهت پشتیبانی ادامه سوختن فراهم نماید.</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128838" y="228600"/>
            <a:ext cx="5067300" cy="758825"/>
          </a:xfrm>
        </p:spPr>
        <p:txBody>
          <a:bodyPr/>
          <a:lstStyle/>
          <a:p>
            <a:pPr eaLnBrk="1" hangingPunct="1"/>
            <a:r>
              <a:rPr lang="fa-IR" sz="2400" smtClean="0"/>
              <a:t>احتراق خود بخود </a:t>
            </a:r>
            <a:br>
              <a:rPr lang="fa-IR" sz="2400" smtClean="0"/>
            </a:br>
            <a:endParaRPr lang="en-US" sz="2400" smtClean="0">
              <a:cs typeface="Arial" charset="0"/>
            </a:endParaRPr>
          </a:p>
        </p:txBody>
      </p:sp>
      <p:sp>
        <p:nvSpPr>
          <p:cNvPr id="23555" name="Rectangle 3"/>
          <p:cNvSpPr>
            <a:spLocks noGrp="1" noChangeArrowheads="1"/>
          </p:cNvSpPr>
          <p:nvPr>
            <p:ph idx="1"/>
          </p:nvPr>
        </p:nvSpPr>
        <p:spPr/>
        <p:txBody>
          <a:bodyPr/>
          <a:lstStyle/>
          <a:p>
            <a:pPr algn="r" rtl="1" eaLnBrk="1" hangingPunct="1"/>
            <a:r>
              <a:rPr lang="en-US" smtClean="0">
                <a:cs typeface="Times New Roman" pitchFamily="18" charset="0"/>
              </a:rPr>
              <a:t>Spontaneous combustion</a:t>
            </a:r>
            <a:r>
              <a:rPr lang="fa-IR" smtClean="0"/>
              <a:t>احتراق خود بخود موادقابل اشتعال معینی مخصوصا مواد آ لی با بنیان کربن ممکن است در دمای مطلق با اکسیژن واکنش داشته باشند مانند روغن برزک که شامل بند دو گانه کربن کربن است خیلی مستعد این واکنش میبا شداگر ماده ای عایق خوب حرارت باشد گرمای حاصل در چنین واکنشی نمی تواند دور شود </a:t>
            </a:r>
          </a:p>
          <a:p>
            <a:pPr algn="r" rtl="1" eaLnBrk="1" hangingPunct="1"/>
            <a:r>
              <a:rPr lang="fa-IR" smtClean="0"/>
              <a:t>که در نتیجه دما بالا رفته و احتراق بوجود می آ یدکه عمل باکتری روی مواد</a:t>
            </a:r>
            <a:endParaRPr lang="en-US" smtClean="0"/>
          </a:p>
          <a:p>
            <a:pPr algn="r" rtl="1" eaLnBrk="1" hangingPunct="1"/>
            <a:r>
              <a:rPr lang="fa-IR" smtClean="0"/>
              <a:t> آ لی نیز میتواند چنین حالتی ایجاد نماید</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fa-IR" sz="6600" smtClean="0"/>
              <a:t>حدود اشتعال</a:t>
            </a:r>
            <a:endParaRPr lang="en-US" sz="6600" smtClean="0">
              <a:cs typeface="Arial" charset="0"/>
            </a:endParaRPr>
          </a:p>
        </p:txBody>
      </p:sp>
      <p:sp>
        <p:nvSpPr>
          <p:cNvPr id="24579" name="Rectangle 3"/>
          <p:cNvSpPr>
            <a:spLocks noGrp="1" noChangeArrowheads="1"/>
          </p:cNvSpPr>
          <p:nvPr>
            <p:ph idx="1"/>
          </p:nvPr>
        </p:nvSpPr>
        <p:spPr/>
        <p:txBody>
          <a:bodyPr/>
          <a:lstStyle/>
          <a:p>
            <a:pPr algn="r" rtl="1" eaLnBrk="1" hangingPunct="1"/>
            <a:r>
              <a:rPr lang="fa-IR" smtClean="0"/>
              <a:t>یک گاز یا بخار قابل اشتعال در هوا در صورتی خواهد سوخت که ترکیب آ ن در حدود معینی باشد در صورتیکه</a:t>
            </a:r>
          </a:p>
          <a:p>
            <a:pPr algn="r" rtl="1" eaLnBrk="1" hangingPunct="1"/>
            <a:r>
              <a:rPr lang="fa-IR" smtClean="0"/>
              <a:t>در هوا بیش از یک حد معین یا کمتر از یک حد معین سوخت وجود داشته باشد سوختن صورت نمی گیرد</a:t>
            </a:r>
          </a:p>
          <a:p>
            <a:pPr algn="r" rtl="1" eaLnBrk="1" hangingPunct="1"/>
            <a:r>
              <a:rPr lang="fa-IR" smtClean="0"/>
              <a:t>این حدود به نام حد پائین وحد بالا نام دارند.</a:t>
            </a:r>
            <a:endParaRPr lang="en-US"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normAutofit/>
          </a:bodyPr>
          <a:lstStyle/>
          <a:p>
            <a:pPr eaLnBrk="1" fontAlgn="auto" hangingPunct="1">
              <a:spcAft>
                <a:spcPts val="0"/>
              </a:spcAft>
              <a:defRPr/>
            </a:pPr>
            <a:r>
              <a:rPr lang="fa-IR" sz="5400" dirty="0" smtClean="0">
                <a:cs typeface="+mn-cs"/>
              </a:rPr>
              <a:t>بالا ترین حد قابل اشتعال</a:t>
            </a:r>
            <a:endParaRPr lang="en-US" sz="5400" dirty="0" smtClean="0">
              <a:cs typeface="+mn-cs"/>
            </a:endParaRPr>
          </a:p>
        </p:txBody>
      </p:sp>
      <p:sp>
        <p:nvSpPr>
          <p:cNvPr id="25603" name="Rectangle 3"/>
          <p:cNvSpPr>
            <a:spLocks noGrp="1" noChangeArrowheads="1"/>
          </p:cNvSpPr>
          <p:nvPr>
            <p:ph idx="1"/>
          </p:nvPr>
        </p:nvSpPr>
        <p:spPr/>
        <p:txBody>
          <a:bodyPr/>
          <a:lstStyle/>
          <a:p>
            <a:pPr algn="r" rtl="1" eaLnBrk="1" hangingPunct="1"/>
            <a:r>
              <a:rPr lang="fa-IR" smtClean="0"/>
              <a:t>پس احتراق زمانی صورت خواهد گرفت که تر کیب سوخت واکسیژ ن بین </a:t>
            </a:r>
            <a:r>
              <a:rPr lang="en-US" smtClean="0">
                <a:cs typeface="Times New Roman" pitchFamily="18" charset="0"/>
              </a:rPr>
              <a:t>LFL</a:t>
            </a:r>
            <a:r>
              <a:rPr lang="fa-IR" smtClean="0"/>
              <a:t> و </a:t>
            </a:r>
            <a:r>
              <a:rPr lang="en-US" smtClean="0">
                <a:cs typeface="Times New Roman" pitchFamily="18" charset="0"/>
              </a:rPr>
              <a:t>UFL</a:t>
            </a:r>
            <a:r>
              <a:rPr lang="fa-IR" smtClean="0"/>
              <a:t> باشد.</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fa-IR" smtClean="0">
                <a:solidFill>
                  <a:srgbClr val="7B9899"/>
                </a:solidFill>
              </a:rPr>
              <a:t>نمونه ای از حدود اشتعال</a:t>
            </a:r>
            <a:endParaRPr lang="en-US" smtClean="0">
              <a:solidFill>
                <a:srgbClr val="7B9899"/>
              </a:solidFill>
              <a:cs typeface="Arial" charset="0"/>
            </a:endParaRPr>
          </a:p>
        </p:txBody>
      </p:sp>
      <p:sp>
        <p:nvSpPr>
          <p:cNvPr id="26627" name="Rectangle 3"/>
          <p:cNvSpPr>
            <a:spLocks noGrp="1" noChangeArrowheads="1"/>
          </p:cNvSpPr>
          <p:nvPr>
            <p:ph idx="1"/>
          </p:nvPr>
        </p:nvSpPr>
        <p:spPr/>
        <p:txBody>
          <a:bodyPr/>
          <a:lstStyle/>
          <a:p>
            <a:pPr algn="r" rtl="1" eaLnBrk="1" hangingPunct="1"/>
            <a:r>
              <a:rPr lang="fa-IR" smtClean="0"/>
              <a:t>هیدروژن حد پائین</a:t>
            </a:r>
            <a:r>
              <a:rPr lang="en-US" smtClean="0">
                <a:cs typeface="Times New Roman" pitchFamily="18" charset="0"/>
              </a:rPr>
              <a:t>4.1</a:t>
            </a:r>
            <a:r>
              <a:rPr lang="fa-IR" smtClean="0"/>
              <a:t>          حدبالا 74 </a:t>
            </a:r>
          </a:p>
          <a:p>
            <a:pPr algn="r" rtl="1" eaLnBrk="1" hangingPunct="1"/>
            <a:r>
              <a:rPr lang="fa-IR" smtClean="0"/>
              <a:t>کربن منواکسید    </a:t>
            </a:r>
            <a:r>
              <a:rPr lang="en-US" smtClean="0">
                <a:cs typeface="Times New Roman" pitchFamily="18" charset="0"/>
              </a:rPr>
              <a:t>12.5</a:t>
            </a:r>
            <a:r>
              <a:rPr lang="fa-IR" smtClean="0"/>
              <a:t>                 2/74 </a:t>
            </a:r>
          </a:p>
          <a:p>
            <a:pPr algn="r" rtl="1" eaLnBrk="1" hangingPunct="1"/>
            <a:r>
              <a:rPr lang="fa-IR" smtClean="0"/>
              <a:t>متان                </a:t>
            </a:r>
            <a:r>
              <a:rPr lang="en-US" smtClean="0">
                <a:cs typeface="Times New Roman" pitchFamily="18" charset="0"/>
              </a:rPr>
              <a:t>5</a:t>
            </a:r>
            <a:r>
              <a:rPr lang="fa-IR" smtClean="0"/>
              <a:t>                      15 </a:t>
            </a:r>
          </a:p>
          <a:p>
            <a:pPr algn="r" rtl="1" eaLnBrk="1" hangingPunct="1"/>
            <a:r>
              <a:rPr lang="fa-IR" smtClean="0"/>
              <a:t>بوتان               5/1                    9 </a:t>
            </a:r>
          </a:p>
          <a:p>
            <a:pPr algn="r" rtl="1" eaLnBrk="1" hangingPunct="1"/>
            <a:r>
              <a:rPr lang="fa-IR" smtClean="0"/>
              <a:t>اتیلن                7/2                    6/28 </a:t>
            </a:r>
          </a:p>
          <a:p>
            <a:pPr algn="r" rtl="1" eaLnBrk="1" hangingPunct="1"/>
            <a:r>
              <a:rPr lang="fa-IR" smtClean="0"/>
              <a:t>استیلن               5/2                    100</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590550" y="1619250"/>
            <a:ext cx="8229600" cy="1752600"/>
          </a:xfrm>
        </p:spPr>
        <p:txBody>
          <a:bodyPr/>
          <a:lstStyle/>
          <a:p>
            <a:r>
              <a:rPr lang="fa-IR" sz="7200" smtClean="0">
                <a:solidFill>
                  <a:srgbClr val="C00000"/>
                </a:solidFill>
                <a:cs typeface="B Titr" pitchFamily="2" charset="-78"/>
              </a:rPr>
              <a:t>اطفائ حریق</a:t>
            </a:r>
            <a:br>
              <a:rPr lang="fa-IR" sz="7200" smtClean="0">
                <a:solidFill>
                  <a:srgbClr val="C00000"/>
                </a:solidFill>
                <a:cs typeface="B Titr" pitchFamily="2" charset="-78"/>
              </a:rPr>
            </a:br>
            <a:endParaRPr lang="en-US" sz="7200" smtClean="0">
              <a:solidFill>
                <a:srgbClr val="C00000"/>
              </a:solidFill>
              <a:cs typeface="Arial" charset="0"/>
            </a:endParaRPr>
          </a:p>
        </p:txBody>
      </p:sp>
      <p:sp>
        <p:nvSpPr>
          <p:cNvPr id="9219" name="Rectangle 3"/>
          <p:cNvSpPr>
            <a:spLocks noGrp="1" noChangeArrowheads="1"/>
          </p:cNvSpPr>
          <p:nvPr>
            <p:ph type="subTitle" idx="1"/>
          </p:nvPr>
        </p:nvSpPr>
        <p:spPr>
          <a:xfrm>
            <a:off x="1403350" y="3157538"/>
            <a:ext cx="6400800" cy="2095500"/>
          </a:xfrm>
        </p:spPr>
        <p:txBody>
          <a:bodyPr/>
          <a:lstStyle/>
          <a:p>
            <a:pPr eaLnBrk="1" hangingPunct="1">
              <a:lnSpc>
                <a:spcPct val="80000"/>
              </a:lnSpc>
              <a:buFont typeface="Wingdings 2" pitchFamily="18" charset="2"/>
              <a:buNone/>
            </a:pPr>
            <a:endParaRPr lang="fa-IR" sz="2800" smtClean="0">
              <a:solidFill>
                <a:schemeClr val="tx1"/>
              </a:solidFill>
              <a:cs typeface="B Titr" pitchFamily="2" charset="-78"/>
            </a:endParaRPr>
          </a:p>
          <a:p>
            <a:pPr eaLnBrk="1" hangingPunct="1">
              <a:lnSpc>
                <a:spcPct val="80000"/>
              </a:lnSpc>
              <a:buFont typeface="Wingdings 2" pitchFamily="18" charset="2"/>
              <a:buNone/>
            </a:pPr>
            <a:r>
              <a:rPr lang="fa-IR" sz="2800" smtClean="0">
                <a:solidFill>
                  <a:schemeClr val="tx1"/>
                </a:solidFill>
                <a:cs typeface="B Titr" pitchFamily="2" charset="-78"/>
              </a:rPr>
              <a:t>توسط: فاطمه دهقانی</a:t>
            </a:r>
          </a:p>
          <a:p>
            <a:pPr eaLnBrk="1" hangingPunct="1">
              <a:lnSpc>
                <a:spcPct val="80000"/>
              </a:lnSpc>
              <a:buFont typeface="Wingdings 2" pitchFamily="18" charset="2"/>
              <a:buNone/>
            </a:pPr>
            <a:r>
              <a:rPr lang="fa-IR" sz="2800" smtClean="0">
                <a:solidFill>
                  <a:schemeClr val="tx1"/>
                </a:solidFill>
                <a:cs typeface="B Titr" pitchFamily="2" charset="-78"/>
              </a:rPr>
              <a:t>کارشناسی ارشد مهندسی عمران محیط زیست</a:t>
            </a:r>
            <a:endParaRPr lang="en-US" sz="2800" smtClean="0">
              <a:solidFill>
                <a:schemeClr val="tx1"/>
              </a:solidFill>
              <a:cs typeface="B Titr" pitchFamily="2" charset="-78"/>
            </a:endParaRPr>
          </a:p>
          <a:p>
            <a:pPr eaLnBrk="1" hangingPunct="1">
              <a:lnSpc>
                <a:spcPct val="80000"/>
              </a:lnSpc>
              <a:buFont typeface="Wingdings 2" pitchFamily="18" charset="2"/>
              <a:buNone/>
            </a:pPr>
            <a:r>
              <a:rPr lang="fa-IR" sz="2800" smtClean="0">
                <a:solidFill>
                  <a:schemeClr val="tx1"/>
                </a:solidFill>
                <a:cs typeface="B Titr" pitchFamily="2" charset="-78"/>
              </a:rPr>
              <a:t>کارشناس اداره نظارت معاونت درمان</a:t>
            </a:r>
          </a:p>
        </p:txBody>
      </p:sp>
      <p:pic>
        <p:nvPicPr>
          <p:cNvPr id="9220" name="Picture 4" descr="D:\My Disc (G)\1zppipz.gif"/>
          <p:cNvPicPr>
            <a:picLocks noChangeAspect="1" noChangeArrowheads="1" noCrop="1"/>
          </p:cNvPicPr>
          <p:nvPr/>
        </p:nvPicPr>
        <p:blipFill>
          <a:blip r:embed="rId2" cstate="print"/>
          <a:srcRect/>
          <a:stretch>
            <a:fillRect/>
          </a:stretch>
        </p:blipFill>
        <p:spPr bwMode="auto">
          <a:xfrm>
            <a:off x="500063" y="4424363"/>
            <a:ext cx="2657475" cy="1666875"/>
          </a:xfrm>
          <a:prstGeom prst="rect">
            <a:avLst/>
          </a:prstGeom>
          <a:noFill/>
          <a:ln w="9525">
            <a:noFill/>
            <a:miter lim="800000"/>
            <a:headEnd/>
            <a:tailEnd/>
          </a:ln>
        </p:spPr>
      </p:pic>
      <p:pic>
        <p:nvPicPr>
          <p:cNvPr id="9221" name="Picture 4"/>
          <p:cNvPicPr>
            <a:picLocks noChangeAspect="1" noChangeArrowheads="1"/>
          </p:cNvPicPr>
          <p:nvPr/>
        </p:nvPicPr>
        <p:blipFill>
          <a:blip r:embed="rId3" cstate="print"/>
          <a:srcRect/>
          <a:stretch>
            <a:fillRect/>
          </a:stretch>
        </p:blipFill>
        <p:spPr bwMode="auto">
          <a:xfrm>
            <a:off x="319088" y="352425"/>
            <a:ext cx="2006600" cy="2735263"/>
          </a:xfrm>
          <a:prstGeom prst="rect">
            <a:avLst/>
          </a:prstGeom>
          <a:noFill/>
          <a:ln w="9525">
            <a:noFill/>
            <a:miter lim="800000"/>
            <a:headEnd/>
            <a:tailEnd/>
          </a:ln>
        </p:spPr>
      </p:pic>
      <p:pic>
        <p:nvPicPr>
          <p:cNvPr id="9222" name="Picture 5"/>
          <p:cNvPicPr>
            <a:picLocks noChangeAspect="1" noChangeArrowheads="1"/>
          </p:cNvPicPr>
          <p:nvPr/>
        </p:nvPicPr>
        <p:blipFill>
          <a:blip r:embed="rId3" cstate="print"/>
          <a:srcRect/>
          <a:stretch>
            <a:fillRect/>
          </a:stretch>
        </p:blipFill>
        <p:spPr bwMode="auto">
          <a:xfrm>
            <a:off x="6743700" y="714375"/>
            <a:ext cx="2006600" cy="2735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500063" y="171450"/>
            <a:ext cx="8229600" cy="1143000"/>
          </a:xfrm>
        </p:spPr>
        <p:txBody>
          <a:bodyPr/>
          <a:lstStyle/>
          <a:p>
            <a:pPr eaLnBrk="1" hangingPunct="1"/>
            <a:r>
              <a:rPr lang="en-US" smtClean="0">
                <a:solidFill>
                  <a:srgbClr val="9D2512"/>
                </a:solidFill>
              </a:rPr>
              <a:t>The Combustion Process</a:t>
            </a:r>
          </a:p>
        </p:txBody>
      </p:sp>
      <p:sp>
        <p:nvSpPr>
          <p:cNvPr id="56324" name="AutoShape 4"/>
          <p:cNvSpPr>
            <a:spLocks noChangeArrowheads="1"/>
          </p:cNvSpPr>
          <p:nvPr/>
        </p:nvSpPr>
        <p:spPr bwMode="auto">
          <a:xfrm>
            <a:off x="4508500" y="1528763"/>
            <a:ext cx="3875088" cy="2376487"/>
          </a:xfrm>
          <a:prstGeom prst="triangle">
            <a:avLst>
              <a:gd name="adj" fmla="val 50000"/>
            </a:avLst>
          </a:prstGeom>
          <a:solidFill>
            <a:srgbClr val="FAFD00"/>
          </a:solidFill>
          <a:ln w="12700">
            <a:solidFill>
              <a:schemeClr val="tx2"/>
            </a:solidFill>
            <a:miter lim="800000"/>
            <a:headEnd/>
            <a:tailEnd/>
          </a:ln>
          <a:effectLst>
            <a:outerShdw dist="107763" dir="2700000" algn="ctr" rotWithShape="0">
              <a:schemeClr val="bg2"/>
            </a:outerShdw>
          </a:effectLst>
        </p:spPr>
        <p:txBody>
          <a:bodyPr wrap="none" anchor="ctr"/>
          <a:lstStyle/>
          <a:p>
            <a:pPr>
              <a:defRPr/>
            </a:pPr>
            <a:endParaRPr lang="en-US">
              <a:latin typeface="Arial" pitchFamily="34" charset="0"/>
              <a:cs typeface="Arial" pitchFamily="34" charset="0"/>
            </a:endParaRPr>
          </a:p>
        </p:txBody>
      </p:sp>
      <p:sp>
        <p:nvSpPr>
          <p:cNvPr id="27652" name="Rectangle 12"/>
          <p:cNvSpPr>
            <a:spLocks noChangeArrowheads="1"/>
          </p:cNvSpPr>
          <p:nvPr/>
        </p:nvSpPr>
        <p:spPr bwMode="auto">
          <a:xfrm>
            <a:off x="6059488" y="2724150"/>
            <a:ext cx="777875" cy="363538"/>
          </a:xfrm>
          <a:prstGeom prst="rect">
            <a:avLst/>
          </a:prstGeom>
          <a:solidFill>
            <a:srgbClr val="FAFD00"/>
          </a:solidFill>
          <a:ln w="12700">
            <a:noFill/>
            <a:miter lim="800000"/>
            <a:headEnd/>
            <a:tailEnd/>
          </a:ln>
        </p:spPr>
        <p:txBody>
          <a:bodyPr wrap="none" lIns="90488" tIns="44450" rIns="90488" bIns="44450">
            <a:spAutoFit/>
          </a:bodyPr>
          <a:lstStyle/>
          <a:p>
            <a:pPr algn="ctr"/>
            <a:r>
              <a:rPr lang="en-US" b="1">
                <a:solidFill>
                  <a:schemeClr val="tx2"/>
                </a:solidFill>
              </a:rPr>
              <a:t>FUEL</a:t>
            </a:r>
          </a:p>
        </p:txBody>
      </p:sp>
      <p:grpSp>
        <p:nvGrpSpPr>
          <p:cNvPr id="27653" name="Group 19"/>
          <p:cNvGrpSpPr>
            <a:grpSpLocks/>
          </p:cNvGrpSpPr>
          <p:nvPr/>
        </p:nvGrpSpPr>
        <p:grpSpPr bwMode="auto">
          <a:xfrm>
            <a:off x="4508500" y="4257675"/>
            <a:ext cx="3875088" cy="2376488"/>
            <a:chOff x="1610" y="2727"/>
            <a:chExt cx="2441" cy="1497"/>
          </a:xfrm>
        </p:grpSpPr>
        <p:sp>
          <p:nvSpPr>
            <p:cNvPr id="56325" name="AutoShape 5"/>
            <p:cNvSpPr>
              <a:spLocks noChangeArrowheads="1"/>
            </p:cNvSpPr>
            <p:nvPr/>
          </p:nvSpPr>
          <p:spPr bwMode="auto">
            <a:xfrm flipV="1">
              <a:off x="1610" y="2727"/>
              <a:ext cx="2441" cy="1497"/>
            </a:xfrm>
            <a:prstGeom prst="triangle">
              <a:avLst>
                <a:gd name="adj" fmla="val 50000"/>
              </a:avLst>
            </a:prstGeom>
            <a:solidFill>
              <a:srgbClr val="FF9900"/>
            </a:solidFill>
            <a:ln w="12700">
              <a:solidFill>
                <a:schemeClr val="tx2"/>
              </a:solidFill>
              <a:miter lim="800000"/>
              <a:headEnd/>
              <a:tailEnd/>
            </a:ln>
            <a:effectLst>
              <a:outerShdw dist="107763" dir="2700000" algn="ctr" rotWithShape="0">
                <a:schemeClr val="bg2"/>
              </a:outerShdw>
            </a:effectLst>
          </p:spPr>
          <p:txBody>
            <a:bodyPr wrap="none" anchor="ctr"/>
            <a:lstStyle/>
            <a:p>
              <a:pPr>
                <a:defRPr/>
              </a:pPr>
              <a:endParaRPr lang="en-US">
                <a:latin typeface="Arial" pitchFamily="34" charset="0"/>
                <a:cs typeface="Arial" pitchFamily="34" charset="0"/>
              </a:endParaRPr>
            </a:p>
          </p:txBody>
        </p:sp>
        <p:sp>
          <p:nvSpPr>
            <p:cNvPr id="27667" name="Rectangle 9"/>
            <p:cNvSpPr>
              <a:spLocks noChangeArrowheads="1"/>
            </p:cNvSpPr>
            <p:nvPr/>
          </p:nvSpPr>
          <p:spPr bwMode="auto">
            <a:xfrm>
              <a:off x="2230" y="3323"/>
              <a:ext cx="1210" cy="229"/>
            </a:xfrm>
            <a:prstGeom prst="rect">
              <a:avLst/>
            </a:prstGeom>
            <a:noFill/>
            <a:ln w="12700">
              <a:noFill/>
              <a:miter lim="800000"/>
              <a:headEnd/>
              <a:tailEnd/>
            </a:ln>
          </p:spPr>
          <p:txBody>
            <a:bodyPr wrap="none" lIns="90488" tIns="44450" rIns="90488" bIns="44450">
              <a:spAutoFit/>
            </a:bodyPr>
            <a:lstStyle/>
            <a:p>
              <a:pPr algn="ctr"/>
              <a:r>
                <a:rPr lang="en-US" b="1">
                  <a:solidFill>
                    <a:schemeClr val="bg1"/>
                  </a:solidFill>
                </a:rPr>
                <a:t>TEMPERATURE</a:t>
              </a:r>
            </a:p>
          </p:txBody>
        </p:sp>
      </p:grpSp>
      <p:grpSp>
        <p:nvGrpSpPr>
          <p:cNvPr id="27654" name="Group 13"/>
          <p:cNvGrpSpPr>
            <a:grpSpLocks/>
          </p:cNvGrpSpPr>
          <p:nvPr/>
        </p:nvGrpSpPr>
        <p:grpSpPr bwMode="auto">
          <a:xfrm>
            <a:off x="4302125" y="1528763"/>
            <a:ext cx="2328863" cy="3276600"/>
            <a:chOff x="1769" y="1248"/>
            <a:chExt cx="1159" cy="1632"/>
          </a:xfrm>
        </p:grpSpPr>
        <p:sp>
          <p:nvSpPr>
            <p:cNvPr id="56327" name="AutoShape 7"/>
            <p:cNvSpPr>
              <a:spLocks noChangeArrowheads="1"/>
            </p:cNvSpPr>
            <p:nvPr/>
          </p:nvSpPr>
          <p:spPr bwMode="auto">
            <a:xfrm rot="1815959">
              <a:off x="1872" y="1248"/>
              <a:ext cx="1056" cy="1632"/>
            </a:xfrm>
            <a:prstGeom prst="rtTriangle">
              <a:avLst/>
            </a:prstGeom>
            <a:solidFill>
              <a:schemeClr val="accent2"/>
            </a:solidFill>
            <a:ln w="12700">
              <a:solidFill>
                <a:schemeClr val="tx2"/>
              </a:solidFill>
              <a:miter lim="800000"/>
              <a:headEnd/>
              <a:tailEnd/>
            </a:ln>
            <a:effectLst>
              <a:outerShdw dist="107763" dir="2700000" algn="ctr" rotWithShape="0">
                <a:schemeClr val="bg2"/>
              </a:outerShdw>
            </a:effectLst>
          </p:spPr>
          <p:txBody>
            <a:bodyPr wrap="none" anchor="ctr"/>
            <a:lstStyle/>
            <a:p>
              <a:pPr>
                <a:defRPr/>
              </a:pPr>
              <a:endParaRPr lang="en-US">
                <a:latin typeface="Arial" pitchFamily="34" charset="0"/>
                <a:cs typeface="Arial" pitchFamily="34" charset="0"/>
              </a:endParaRPr>
            </a:p>
          </p:txBody>
        </p:sp>
        <p:sp>
          <p:nvSpPr>
            <p:cNvPr id="27665" name="Rectangle 10"/>
            <p:cNvSpPr>
              <a:spLocks noChangeArrowheads="1"/>
            </p:cNvSpPr>
            <p:nvPr/>
          </p:nvSpPr>
          <p:spPr bwMode="auto">
            <a:xfrm rot="1767685">
              <a:off x="1769" y="2509"/>
              <a:ext cx="577" cy="181"/>
            </a:xfrm>
            <a:prstGeom prst="rect">
              <a:avLst/>
            </a:prstGeom>
            <a:solidFill>
              <a:schemeClr val="accent2"/>
            </a:solidFill>
            <a:ln w="12700">
              <a:noFill/>
              <a:miter lim="800000"/>
              <a:headEnd/>
              <a:tailEnd/>
            </a:ln>
          </p:spPr>
          <p:txBody>
            <a:bodyPr wrap="none" lIns="90488" tIns="44450" rIns="90488" bIns="44450">
              <a:spAutoFit/>
            </a:bodyPr>
            <a:lstStyle/>
            <a:p>
              <a:pPr algn="ctr"/>
              <a:r>
                <a:rPr lang="en-US" b="1">
                  <a:solidFill>
                    <a:schemeClr val="tx2"/>
                  </a:solidFill>
                </a:rPr>
                <a:t>OXYGEN</a:t>
              </a:r>
            </a:p>
          </p:txBody>
        </p:sp>
      </p:grpSp>
      <p:grpSp>
        <p:nvGrpSpPr>
          <p:cNvPr id="27655" name="Group 18"/>
          <p:cNvGrpSpPr>
            <a:grpSpLocks/>
          </p:cNvGrpSpPr>
          <p:nvPr/>
        </p:nvGrpSpPr>
        <p:grpSpPr bwMode="auto">
          <a:xfrm>
            <a:off x="6200775" y="1528763"/>
            <a:ext cx="2484438" cy="3276600"/>
            <a:chOff x="2830" y="1008"/>
            <a:chExt cx="1430" cy="1885"/>
          </a:xfrm>
        </p:grpSpPr>
        <p:sp>
          <p:nvSpPr>
            <p:cNvPr id="56326" name="AutoShape 6"/>
            <p:cNvSpPr>
              <a:spLocks noChangeArrowheads="1"/>
            </p:cNvSpPr>
            <p:nvPr/>
          </p:nvSpPr>
          <p:spPr bwMode="auto">
            <a:xfrm rot="19784041" flipH="1">
              <a:off x="2830" y="1008"/>
              <a:ext cx="1221" cy="1885"/>
            </a:xfrm>
            <a:prstGeom prst="rtTriangle">
              <a:avLst/>
            </a:prstGeom>
            <a:solidFill>
              <a:schemeClr val="hlink"/>
            </a:solidFill>
            <a:ln w="12700">
              <a:solidFill>
                <a:schemeClr val="tx2"/>
              </a:solidFill>
              <a:miter lim="800000"/>
              <a:headEnd/>
              <a:tailEnd/>
            </a:ln>
            <a:effectLst>
              <a:outerShdw dist="107763" dir="2700000" algn="ctr" rotWithShape="0">
                <a:schemeClr val="bg2"/>
              </a:outerShdw>
            </a:effectLst>
          </p:spPr>
          <p:txBody>
            <a:bodyPr wrap="none" anchor="ctr"/>
            <a:lstStyle/>
            <a:p>
              <a:pPr>
                <a:defRPr/>
              </a:pPr>
              <a:endParaRPr lang="en-US">
                <a:latin typeface="Arial" pitchFamily="34" charset="0"/>
                <a:cs typeface="Arial" pitchFamily="34" charset="0"/>
              </a:endParaRPr>
            </a:p>
          </p:txBody>
        </p:sp>
        <p:sp>
          <p:nvSpPr>
            <p:cNvPr id="27663" name="Rectangle 11"/>
            <p:cNvSpPr>
              <a:spLocks noChangeArrowheads="1"/>
            </p:cNvSpPr>
            <p:nvPr/>
          </p:nvSpPr>
          <p:spPr bwMode="auto">
            <a:xfrm rot="-1834283">
              <a:off x="3469" y="2224"/>
              <a:ext cx="791" cy="367"/>
            </a:xfrm>
            <a:prstGeom prst="rect">
              <a:avLst/>
            </a:prstGeom>
            <a:solidFill>
              <a:schemeClr val="hlink"/>
            </a:solidFill>
            <a:ln w="12700">
              <a:noFill/>
              <a:miter lim="800000"/>
              <a:headEnd/>
              <a:tailEnd/>
            </a:ln>
          </p:spPr>
          <p:txBody>
            <a:bodyPr wrap="none" lIns="90488" tIns="44450" rIns="90488" bIns="44450">
              <a:spAutoFit/>
            </a:bodyPr>
            <a:lstStyle/>
            <a:p>
              <a:pPr algn="ctr"/>
              <a:r>
                <a:rPr lang="en-US" b="1">
                  <a:solidFill>
                    <a:schemeClr val="bg1"/>
                  </a:solidFill>
                </a:rPr>
                <a:t>CHAIN</a:t>
              </a:r>
            </a:p>
            <a:p>
              <a:pPr algn="ctr"/>
              <a:r>
                <a:rPr lang="en-US" b="1">
                  <a:solidFill>
                    <a:schemeClr val="bg1"/>
                  </a:solidFill>
                </a:rPr>
                <a:t>REACTION</a:t>
              </a:r>
            </a:p>
          </p:txBody>
        </p:sp>
      </p:grpSp>
      <p:sp>
        <p:nvSpPr>
          <p:cNvPr id="14" name="Isosceles Triangle 13"/>
          <p:cNvSpPr/>
          <p:nvPr/>
        </p:nvSpPr>
        <p:spPr>
          <a:xfrm>
            <a:off x="500063" y="2252663"/>
            <a:ext cx="1719262" cy="190023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ight Arrow 14"/>
          <p:cNvSpPr/>
          <p:nvPr/>
        </p:nvSpPr>
        <p:spPr>
          <a:xfrm>
            <a:off x="2128838" y="2886075"/>
            <a:ext cx="1447800" cy="3619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7658" name="Picture 15"/>
          <p:cNvPicPr>
            <a:picLocks noChangeAspect="1" noChangeArrowheads="1"/>
          </p:cNvPicPr>
          <p:nvPr/>
        </p:nvPicPr>
        <p:blipFill>
          <a:blip r:embed="rId3" cstate="print"/>
          <a:srcRect/>
          <a:stretch>
            <a:fillRect/>
          </a:stretch>
        </p:blipFill>
        <p:spPr bwMode="auto">
          <a:xfrm>
            <a:off x="939800" y="3067050"/>
            <a:ext cx="950913" cy="995363"/>
          </a:xfrm>
          <a:prstGeom prst="rect">
            <a:avLst/>
          </a:prstGeom>
          <a:noFill/>
          <a:ln w="9525">
            <a:noFill/>
            <a:miter lim="800000"/>
            <a:headEnd/>
            <a:tailEnd/>
          </a:ln>
        </p:spPr>
      </p:pic>
      <p:sp>
        <p:nvSpPr>
          <p:cNvPr id="17" name="Rectangle 16"/>
          <p:cNvSpPr/>
          <p:nvPr/>
        </p:nvSpPr>
        <p:spPr>
          <a:xfrm rot="17593338">
            <a:off x="284163" y="3084513"/>
            <a:ext cx="674687" cy="369887"/>
          </a:xfrm>
          <a:prstGeom prst="rect">
            <a:avLst/>
          </a:prstGeom>
        </p:spPr>
        <p:txBody>
          <a:bodyPr wrap="none">
            <a:spAutoFit/>
          </a:bodyPr>
          <a:lstStyle/>
          <a:p>
            <a:pPr>
              <a:defRPr/>
            </a:pPr>
            <a:r>
              <a:rPr lang="fa-IR" dirty="0">
                <a:solidFill>
                  <a:schemeClr val="tx1"/>
                </a:solidFill>
                <a:cs typeface="+mn-cs"/>
              </a:rPr>
              <a:t>سوخت</a:t>
            </a:r>
            <a:endParaRPr lang="en-US" dirty="0">
              <a:solidFill>
                <a:schemeClr val="tx1"/>
              </a:solidFill>
              <a:cs typeface="+mn-cs"/>
            </a:endParaRPr>
          </a:p>
        </p:txBody>
      </p:sp>
      <p:sp>
        <p:nvSpPr>
          <p:cNvPr id="18" name="Rectangle 17"/>
          <p:cNvSpPr/>
          <p:nvPr/>
        </p:nvSpPr>
        <p:spPr>
          <a:xfrm rot="3834954">
            <a:off x="1911351" y="3378200"/>
            <a:ext cx="722312" cy="369887"/>
          </a:xfrm>
          <a:prstGeom prst="rect">
            <a:avLst/>
          </a:prstGeom>
        </p:spPr>
        <p:txBody>
          <a:bodyPr wrap="none">
            <a:spAutoFit/>
          </a:bodyPr>
          <a:lstStyle/>
          <a:p>
            <a:pPr>
              <a:defRPr/>
            </a:pPr>
            <a:r>
              <a:rPr lang="fa-IR" dirty="0">
                <a:solidFill>
                  <a:schemeClr val="tx1"/>
                </a:solidFill>
                <a:cs typeface="+mn-cs"/>
              </a:rPr>
              <a:t>اکسیژن</a:t>
            </a:r>
            <a:endParaRPr lang="en-US" dirty="0">
              <a:solidFill>
                <a:schemeClr val="tx1"/>
              </a:solidFill>
              <a:cs typeface="+mn-cs"/>
            </a:endParaRPr>
          </a:p>
        </p:txBody>
      </p:sp>
      <p:sp>
        <p:nvSpPr>
          <p:cNvPr id="19" name="Rectangle 18"/>
          <p:cNvSpPr/>
          <p:nvPr/>
        </p:nvSpPr>
        <p:spPr>
          <a:xfrm>
            <a:off x="1042988" y="4243388"/>
            <a:ext cx="627062" cy="369887"/>
          </a:xfrm>
          <a:prstGeom prst="rect">
            <a:avLst/>
          </a:prstGeom>
        </p:spPr>
        <p:txBody>
          <a:bodyPr>
            <a:spAutoFit/>
          </a:bodyPr>
          <a:lstStyle/>
          <a:p>
            <a:pPr>
              <a:defRPr/>
            </a:pPr>
            <a:r>
              <a:rPr lang="fa-IR" dirty="0">
                <a:solidFill>
                  <a:schemeClr val="tx1"/>
                </a:solidFill>
                <a:cs typeface="+mn-cs"/>
              </a:rPr>
              <a:t>گرما</a:t>
            </a:r>
            <a:endParaRPr lang="en-US" dirty="0">
              <a:solidFill>
                <a:schemeClr val="tx1"/>
              </a:solidFill>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1" name="Rectangle 2"/>
          <p:cNvSpPr>
            <a:spLocks noGrp="1" noChangeArrowheads="1"/>
          </p:cNvSpPr>
          <p:nvPr>
            <p:ph type="title"/>
          </p:nvPr>
        </p:nvSpPr>
        <p:spPr/>
        <p:txBody>
          <a:bodyPr/>
          <a:lstStyle/>
          <a:p>
            <a:pPr eaLnBrk="1" hangingPunct="1">
              <a:defRPr/>
            </a:pPr>
            <a:r>
              <a:rPr lang="fa-IR" sz="6600" dirty="0" smtClean="0">
                <a:cs typeface="+mn-cs"/>
              </a:rPr>
              <a:t>روش های خاموش کردن</a:t>
            </a:r>
            <a:endParaRPr lang="en-US" sz="6600" dirty="0" smtClean="0">
              <a:cs typeface="+mn-cs"/>
            </a:endParaRPr>
          </a:p>
        </p:txBody>
      </p:sp>
      <p:sp>
        <p:nvSpPr>
          <p:cNvPr id="28675" name="Rectangle 3"/>
          <p:cNvSpPr>
            <a:spLocks noGrp="1" noChangeArrowheads="1"/>
          </p:cNvSpPr>
          <p:nvPr>
            <p:ph type="body" sz="half" idx="1"/>
          </p:nvPr>
        </p:nvSpPr>
        <p:spPr>
          <a:xfrm>
            <a:off x="457200" y="1709738"/>
            <a:ext cx="8277225" cy="4386262"/>
          </a:xfrm>
        </p:spPr>
        <p:txBody>
          <a:bodyPr/>
          <a:lstStyle/>
          <a:p>
            <a:pPr algn="r" rtl="1" eaLnBrk="1" hangingPunct="1"/>
            <a:r>
              <a:rPr lang="fa-IR" sz="2800" smtClean="0"/>
              <a:t>قبلا مثلث یا هرم آ تش را دیدیم که برای ایجاد احتراق سه عامل سوخت – اکسیژن – دما مورد نیاز بود برای خاموش نیز باید یکی یا دو یا سه عامل را از صحنه حذف کنیم:</a:t>
            </a:r>
          </a:p>
          <a:p>
            <a:pPr algn="r" rtl="1" eaLnBrk="1" hangingPunct="1"/>
            <a:r>
              <a:rPr lang="fa-IR" sz="2800" smtClean="0"/>
              <a:t>پس روشهای خاموش کردن شامل:</a:t>
            </a:r>
          </a:p>
          <a:p>
            <a:pPr algn="r" rtl="1" eaLnBrk="1" hangingPunct="1"/>
            <a:r>
              <a:rPr lang="fa-IR" sz="2800" smtClean="0"/>
              <a:t>جدا سازی</a:t>
            </a:r>
            <a:r>
              <a:rPr lang="en-US" sz="2800" smtClean="0"/>
              <a:t>Starration</a:t>
            </a:r>
            <a:r>
              <a:rPr lang="fa-IR" sz="2800" smtClean="0"/>
              <a:t>(محدود کردن سوخت)</a:t>
            </a:r>
          </a:p>
          <a:p>
            <a:pPr algn="r" rtl="1" eaLnBrk="1" hangingPunct="1"/>
            <a:r>
              <a:rPr lang="fa-IR" sz="2800" smtClean="0"/>
              <a:t>خفه کردن</a:t>
            </a:r>
            <a:r>
              <a:rPr lang="en-US" sz="2800" smtClean="0"/>
              <a:t>Smothering</a:t>
            </a:r>
            <a:r>
              <a:rPr lang="fa-IR" sz="2800" smtClean="0"/>
              <a:t>(محدود کردن اکسیژن)</a:t>
            </a:r>
          </a:p>
          <a:p>
            <a:pPr algn="r" rtl="1" eaLnBrk="1" hangingPunct="1"/>
            <a:r>
              <a:rPr lang="fa-IR" sz="2800" smtClean="0"/>
              <a:t>سرد کردن</a:t>
            </a:r>
            <a:r>
              <a:rPr lang="en-US" sz="2800" smtClean="0"/>
              <a:t>Cooling</a:t>
            </a:r>
            <a:r>
              <a:rPr lang="fa-IR" sz="2800" smtClean="0"/>
              <a:t>(محدود کردن دما)</a:t>
            </a:r>
            <a:endParaRPr lang="en-US" sz="2800"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fa-IR" sz="4800" smtClean="0"/>
              <a:t>جداسازی </a:t>
            </a:r>
            <a:r>
              <a:rPr lang="en-US" sz="4800" smtClean="0">
                <a:cs typeface="Arial" charset="0"/>
              </a:rPr>
              <a:t>STARRATION</a:t>
            </a:r>
          </a:p>
        </p:txBody>
      </p:sp>
      <p:sp>
        <p:nvSpPr>
          <p:cNvPr id="29699" name="Text Placeholder 3"/>
          <p:cNvSpPr>
            <a:spLocks noGrp="1"/>
          </p:cNvSpPr>
          <p:nvPr>
            <p:ph type="body" sz="half" idx="1"/>
          </p:nvPr>
        </p:nvSpPr>
        <p:spPr/>
        <p:txBody>
          <a:bodyPr/>
          <a:lstStyle/>
          <a:p>
            <a:endParaRPr lang="en-US" smtClean="0"/>
          </a:p>
        </p:txBody>
      </p:sp>
      <p:sp>
        <p:nvSpPr>
          <p:cNvPr id="29700" name="Rectangle 3"/>
          <p:cNvSpPr>
            <a:spLocks noGrp="1" noChangeArrowheads="1"/>
          </p:cNvSpPr>
          <p:nvPr>
            <p:ph sz="half" idx="2"/>
          </p:nvPr>
        </p:nvSpPr>
        <p:spPr>
          <a:xfrm>
            <a:off x="4572000" y="1347788"/>
            <a:ext cx="4433888" cy="5248275"/>
          </a:xfrm>
        </p:spPr>
        <p:txBody>
          <a:bodyPr/>
          <a:lstStyle/>
          <a:p>
            <a:pPr algn="r" rtl="1" eaLnBrk="1" hangingPunct="1">
              <a:lnSpc>
                <a:spcPct val="90000"/>
              </a:lnSpc>
            </a:pPr>
            <a:r>
              <a:rPr lang="fa-IR" sz="2000" b="1" smtClean="0"/>
              <a:t>برای اطفاءحریق باروش جداسازی سه روش وجود دارد:</a:t>
            </a:r>
          </a:p>
          <a:p>
            <a:pPr algn="r" rtl="1" eaLnBrk="1" hangingPunct="1">
              <a:lnSpc>
                <a:spcPct val="90000"/>
              </a:lnSpc>
            </a:pPr>
            <a:r>
              <a:rPr lang="fa-IR" sz="2000" b="1" smtClean="0"/>
              <a:t>1- جابجا کردن ماده قابل اشتعال از مجاورت </a:t>
            </a:r>
          </a:p>
          <a:p>
            <a:pPr algn="r" rtl="1" eaLnBrk="1" hangingPunct="1">
              <a:lnSpc>
                <a:spcPct val="90000"/>
              </a:lnSpc>
            </a:pPr>
            <a:r>
              <a:rPr lang="fa-IR" sz="2000" b="1" smtClean="0"/>
              <a:t>آتش مانند تخلیه سوخت از مخزن در حال اشتعال – تخلیه بار از کشتی</a:t>
            </a:r>
          </a:p>
          <a:p>
            <a:pPr algn="r" rtl="1" eaLnBrk="1" hangingPunct="1">
              <a:lnSpc>
                <a:spcPct val="90000"/>
              </a:lnSpc>
            </a:pPr>
            <a:endParaRPr lang="fa-IR" sz="2000" b="1" smtClean="0"/>
          </a:p>
          <a:p>
            <a:pPr algn="r" rtl="1" eaLnBrk="1" hangingPunct="1">
              <a:lnSpc>
                <a:spcPct val="90000"/>
              </a:lnSpc>
            </a:pPr>
            <a:r>
              <a:rPr lang="fa-IR" sz="2000" b="1" smtClean="0"/>
              <a:t>2- انتقال آ تش از مجاورت مواد قابل اشتعال مانند جداکردن آتش از کنار علوفه خشک</a:t>
            </a:r>
          </a:p>
          <a:p>
            <a:pPr algn="r" rtl="1" eaLnBrk="1" hangingPunct="1">
              <a:lnSpc>
                <a:spcPct val="90000"/>
              </a:lnSpc>
            </a:pPr>
            <a:endParaRPr lang="fa-IR" sz="2000" b="1" smtClean="0"/>
          </a:p>
          <a:p>
            <a:pPr algn="r" rtl="1" eaLnBrk="1" hangingPunct="1">
              <a:lnSpc>
                <a:spcPct val="90000"/>
              </a:lnSpc>
            </a:pPr>
            <a:r>
              <a:rPr lang="fa-IR" sz="2000" b="1" smtClean="0"/>
              <a:t>3 تقسیم بندی و کوچک تر نمودن مواد قابل اشتعال مانند تعددانبار بجای یک انبار – تقسیم مخاز ن سوخت</a:t>
            </a:r>
            <a:endParaRPr lang="en-US" sz="2000" b="1" smtClean="0">
              <a:cs typeface="Times New Roman" pitchFamily="18" charset="0"/>
            </a:endParaRPr>
          </a:p>
        </p:txBody>
      </p:sp>
      <p:pic>
        <p:nvPicPr>
          <p:cNvPr id="29701" name="Picture 4" descr="F:\آتش نشانی\home6.jpg"/>
          <p:cNvPicPr>
            <a:picLocks noChangeAspect="1" noChangeArrowheads="1"/>
          </p:cNvPicPr>
          <p:nvPr/>
        </p:nvPicPr>
        <p:blipFill>
          <a:blip r:embed="rId2" cstate="print"/>
          <a:srcRect/>
          <a:stretch>
            <a:fillRect/>
          </a:stretch>
        </p:blipFill>
        <p:spPr bwMode="auto">
          <a:xfrm>
            <a:off x="228600" y="3881438"/>
            <a:ext cx="4252913" cy="2854325"/>
          </a:xfrm>
          <a:prstGeom prst="rect">
            <a:avLst/>
          </a:prstGeom>
          <a:noFill/>
          <a:ln w="9525">
            <a:noFill/>
            <a:miter lim="800000"/>
            <a:headEnd/>
            <a:tailEnd/>
          </a:ln>
        </p:spPr>
      </p:pic>
      <p:pic>
        <p:nvPicPr>
          <p:cNvPr id="29702" name="Picture 5" descr="F:\آتش نشانی\home5.jpg"/>
          <p:cNvPicPr>
            <a:picLocks noChangeAspect="1" noChangeArrowheads="1"/>
          </p:cNvPicPr>
          <p:nvPr/>
        </p:nvPicPr>
        <p:blipFill>
          <a:blip r:embed="rId3" cstate="print"/>
          <a:srcRect/>
          <a:stretch>
            <a:fillRect/>
          </a:stretch>
        </p:blipFill>
        <p:spPr bwMode="auto">
          <a:xfrm>
            <a:off x="228600" y="1257300"/>
            <a:ext cx="4252913" cy="2576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pPr eaLnBrk="1" hangingPunct="1"/>
            <a:r>
              <a:rPr lang="fa-IR" sz="5400" smtClean="0"/>
              <a:t>خفه کردن </a:t>
            </a:r>
            <a:r>
              <a:rPr lang="en-US" sz="5400" smtClean="0">
                <a:cs typeface="Arial" charset="0"/>
              </a:rPr>
              <a:t>SMOTHERING</a:t>
            </a:r>
          </a:p>
        </p:txBody>
      </p:sp>
      <p:sp>
        <p:nvSpPr>
          <p:cNvPr id="30723" name="Text Placeholder 3"/>
          <p:cNvSpPr>
            <a:spLocks noGrp="1"/>
          </p:cNvSpPr>
          <p:nvPr>
            <p:ph type="body" sz="half" idx="1"/>
          </p:nvPr>
        </p:nvSpPr>
        <p:spPr/>
        <p:txBody>
          <a:bodyPr/>
          <a:lstStyle/>
          <a:p>
            <a:endParaRPr lang="en-US" smtClean="0"/>
          </a:p>
        </p:txBody>
      </p:sp>
      <p:sp>
        <p:nvSpPr>
          <p:cNvPr id="30724" name="Rectangle 3"/>
          <p:cNvSpPr>
            <a:spLocks noGrp="1" noChangeArrowheads="1"/>
          </p:cNvSpPr>
          <p:nvPr>
            <p:ph sz="half" idx="2"/>
          </p:nvPr>
        </p:nvSpPr>
        <p:spPr>
          <a:xfrm>
            <a:off x="4648200" y="1600200"/>
            <a:ext cx="4357688" cy="5086350"/>
          </a:xfrm>
        </p:spPr>
        <p:txBody>
          <a:bodyPr/>
          <a:lstStyle/>
          <a:p>
            <a:pPr algn="r" rtl="1" eaLnBrk="1" hangingPunct="1"/>
            <a:r>
              <a:rPr lang="fa-IR" sz="2800" b="1" smtClean="0"/>
              <a:t>اگر مقدار اکسیژن اتمسفر در حوالی مواد در حال سوختن به اندازه کافی تقلیل داده شود احتراق متوقف میگردد.</a:t>
            </a:r>
          </a:p>
          <a:p>
            <a:pPr algn="r" rtl="1" eaLnBrk="1" hangingPunct="1"/>
            <a:r>
              <a:rPr lang="fa-IR" sz="2800" b="1" smtClean="0"/>
              <a:t> استفاده از فرش – پتو – شن و ماسه – پودر در اصل خفه کردن آ تش است</a:t>
            </a:r>
          </a:p>
          <a:p>
            <a:pPr algn="r" rtl="1" eaLnBrk="1" hangingPunct="1"/>
            <a:r>
              <a:rPr lang="fa-IR" sz="2800" b="1" smtClean="0"/>
              <a:t>کاربرد ذرات بسیار نرم پودر خشک به صورت ابر  روی آ تش است که معمولا پودرهابا بنیان بی کربنات سدیم میباشند</a:t>
            </a:r>
          </a:p>
          <a:p>
            <a:pPr algn="r" rtl="1" eaLnBrk="1" hangingPunct="1"/>
            <a:endParaRPr lang="fa-IR" sz="2800" b="1" smtClean="0"/>
          </a:p>
          <a:p>
            <a:pPr algn="r" rtl="1" eaLnBrk="1" hangingPunct="1"/>
            <a:endParaRPr lang="en-US" sz="2800" b="1" smtClean="0">
              <a:cs typeface="Times New Roman" pitchFamily="18" charset="0"/>
            </a:endParaRPr>
          </a:p>
        </p:txBody>
      </p:sp>
      <p:pic>
        <p:nvPicPr>
          <p:cNvPr id="30725" name="Picture 4" descr="F:\آتش نشانی\home3.jpg"/>
          <p:cNvPicPr>
            <a:picLocks noChangeAspect="1" noChangeArrowheads="1"/>
          </p:cNvPicPr>
          <p:nvPr/>
        </p:nvPicPr>
        <p:blipFill>
          <a:blip r:embed="rId2" cstate="print"/>
          <a:srcRect/>
          <a:stretch>
            <a:fillRect/>
          </a:stretch>
        </p:blipFill>
        <p:spPr bwMode="auto">
          <a:xfrm>
            <a:off x="228600" y="1619250"/>
            <a:ext cx="4252913" cy="4524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Grp="1" noChangeArrowheads="1"/>
          </p:cNvSpPr>
          <p:nvPr>
            <p:ph idx="1"/>
          </p:nvPr>
        </p:nvSpPr>
        <p:spPr>
          <a:xfrm>
            <a:off x="319088" y="1528763"/>
            <a:ext cx="8504237" cy="4572000"/>
          </a:xfrm>
        </p:spPr>
        <p:txBody>
          <a:bodyPr/>
          <a:lstStyle/>
          <a:p>
            <a:pPr algn="r" rtl="1" eaLnBrk="1" hangingPunct="1">
              <a:lnSpc>
                <a:spcPct val="80000"/>
              </a:lnSpc>
            </a:pPr>
            <a:r>
              <a:rPr lang="fa-IR" sz="2400" smtClean="0"/>
              <a:t>مواد دیگری که عمل خفه کردن را انجام میدهند گازهای خنثی هستندکه شامل گاز ازت – ار گون  - مخلوط ازت ارگون – هالوژ نها – دی اکسید کربن میباشند</a:t>
            </a:r>
          </a:p>
          <a:p>
            <a:pPr algn="r" rtl="1" eaLnBrk="1" hangingPunct="1">
              <a:lnSpc>
                <a:spcPct val="80000"/>
              </a:lnSpc>
              <a:buFontTx/>
              <a:buNone/>
            </a:pPr>
            <a:r>
              <a:rPr lang="fa-IR" sz="2400" smtClean="0"/>
              <a:t>نام تجاری بعضی</a:t>
            </a:r>
          </a:p>
          <a:p>
            <a:pPr algn="r" rtl="1" eaLnBrk="1" hangingPunct="1">
              <a:lnSpc>
                <a:spcPct val="80000"/>
              </a:lnSpc>
              <a:buFontTx/>
              <a:buNone/>
            </a:pPr>
            <a:r>
              <a:rPr lang="fa-IR" sz="2400" smtClean="0"/>
              <a:t> از گازهای موجودعبارتند از</a:t>
            </a:r>
          </a:p>
          <a:p>
            <a:pPr algn="r" rtl="1" eaLnBrk="1" hangingPunct="1">
              <a:lnSpc>
                <a:spcPct val="80000"/>
              </a:lnSpc>
              <a:buFontTx/>
              <a:buNone/>
            </a:pPr>
            <a:r>
              <a:rPr lang="fa-IR" sz="2400" smtClean="0"/>
              <a:t> گاز نیتروژن     بانام تجاری </a:t>
            </a:r>
            <a:r>
              <a:rPr lang="en-US" sz="2400" smtClean="0">
                <a:cs typeface="Times New Roman" pitchFamily="18" charset="0"/>
              </a:rPr>
              <a:t>IG100</a:t>
            </a:r>
          </a:p>
          <a:p>
            <a:pPr algn="r" rtl="1" eaLnBrk="1" hangingPunct="1">
              <a:lnSpc>
                <a:spcPct val="80000"/>
              </a:lnSpc>
              <a:buFontTx/>
              <a:buNone/>
            </a:pPr>
            <a:r>
              <a:rPr lang="fa-IR" sz="2400" smtClean="0"/>
              <a:t> گاز آرگون                       </a:t>
            </a:r>
            <a:r>
              <a:rPr lang="en-US" sz="2400" smtClean="0">
                <a:cs typeface="Times New Roman" pitchFamily="18" charset="0"/>
              </a:rPr>
              <a:t>IG101</a:t>
            </a:r>
          </a:p>
          <a:p>
            <a:pPr algn="r" rtl="1" eaLnBrk="1" hangingPunct="1">
              <a:lnSpc>
                <a:spcPct val="80000"/>
              </a:lnSpc>
              <a:buFontTx/>
              <a:buNone/>
            </a:pPr>
            <a:r>
              <a:rPr lang="fa-IR" sz="2400" smtClean="0"/>
              <a:t>گاز نیتروژن و آرگون به نسبت 50درصدهرکدام </a:t>
            </a:r>
            <a:r>
              <a:rPr lang="en-US" sz="2400" smtClean="0">
                <a:cs typeface="Times New Roman" pitchFamily="18" charset="0"/>
              </a:rPr>
              <a:t>IG55</a:t>
            </a:r>
          </a:p>
          <a:p>
            <a:pPr algn="r" rtl="1" eaLnBrk="1" hangingPunct="1">
              <a:lnSpc>
                <a:spcPct val="80000"/>
              </a:lnSpc>
              <a:buFontTx/>
              <a:buNone/>
            </a:pPr>
            <a:r>
              <a:rPr lang="en-US" sz="2400" smtClean="0">
                <a:cs typeface="Times New Roman" pitchFamily="18" charset="0"/>
              </a:rPr>
              <a:t> </a:t>
            </a:r>
            <a:r>
              <a:rPr lang="fa-IR" sz="2400" smtClean="0"/>
              <a:t>گاز نیتروژن50%گاز آرگو ن40% گاز </a:t>
            </a:r>
            <a:r>
              <a:rPr lang="en-US" sz="2400" smtClean="0">
                <a:cs typeface="Times New Roman" pitchFamily="18" charset="0"/>
              </a:rPr>
              <a:t>CO2</a:t>
            </a:r>
            <a:r>
              <a:rPr lang="fa-IR" sz="2400" smtClean="0"/>
              <a:t> 10% </a:t>
            </a:r>
            <a:r>
              <a:rPr lang="en-US" sz="2400" smtClean="0">
                <a:cs typeface="Times New Roman" pitchFamily="18" charset="0"/>
              </a:rPr>
              <a:t>IG541</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228600" y="228600"/>
            <a:ext cx="8607425" cy="1028700"/>
          </a:xfrm>
        </p:spPr>
        <p:txBody>
          <a:bodyPr/>
          <a:lstStyle/>
          <a:p>
            <a:pPr eaLnBrk="1" hangingPunct="1"/>
            <a:r>
              <a:rPr lang="fa-IR" sz="3200" b="1" smtClean="0"/>
              <a:t>سرد کردن</a:t>
            </a:r>
            <a:r>
              <a:rPr lang="en-US" sz="3200" b="1" smtClean="0">
                <a:cs typeface="Arial" charset="0"/>
              </a:rPr>
              <a:t>COOLING</a:t>
            </a:r>
            <a:br>
              <a:rPr lang="en-US" sz="3200" b="1" smtClean="0">
                <a:cs typeface="Arial" charset="0"/>
              </a:rPr>
            </a:br>
            <a:endParaRPr lang="en-US" sz="3200" b="1" smtClean="0">
              <a:cs typeface="Arial" charset="0"/>
            </a:endParaRPr>
          </a:p>
        </p:txBody>
      </p:sp>
      <p:sp>
        <p:nvSpPr>
          <p:cNvPr id="32771" name="Rectangle 3"/>
          <p:cNvSpPr>
            <a:spLocks noGrp="1" noChangeArrowheads="1"/>
          </p:cNvSpPr>
          <p:nvPr>
            <p:ph idx="1"/>
          </p:nvPr>
        </p:nvSpPr>
        <p:spPr/>
        <p:txBody>
          <a:bodyPr/>
          <a:lstStyle/>
          <a:p>
            <a:pPr algn="r" rtl="1" eaLnBrk="1" hangingPunct="1"/>
            <a:r>
              <a:rPr lang="fa-IR" smtClean="0"/>
              <a:t>اصل سرد کردن یا کولینگ یکی از عمومی ترین و پر استفاده ترین اصل اطفاء حریق میباشددر عمل هنگام بخار شدن آ ب از اصل خفه کنندگی نیز پیروی میشود.</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fa-IR" sz="6600" smtClean="0"/>
              <a:t>وسائل اطفائی</a:t>
            </a:r>
            <a:endParaRPr lang="en-US" sz="6600" smtClean="0">
              <a:cs typeface="Arial" charset="0"/>
            </a:endParaRPr>
          </a:p>
        </p:txBody>
      </p:sp>
      <p:sp>
        <p:nvSpPr>
          <p:cNvPr id="33795" name="Rectangle 3"/>
          <p:cNvSpPr>
            <a:spLocks noGrp="1" noChangeArrowheads="1"/>
          </p:cNvSpPr>
          <p:nvPr>
            <p:ph idx="1"/>
          </p:nvPr>
        </p:nvSpPr>
        <p:spPr/>
        <p:txBody>
          <a:bodyPr/>
          <a:lstStyle/>
          <a:p>
            <a:pPr algn="r" rtl="1" eaLnBrk="1" hangingPunct="1"/>
            <a:r>
              <a:rPr lang="fa-IR" smtClean="0"/>
              <a:t>1- آ ب – به صورت اسپری- شیلنگ</a:t>
            </a:r>
          </a:p>
          <a:p>
            <a:pPr algn="r" rtl="1" eaLnBrk="1" hangingPunct="1"/>
            <a:r>
              <a:rPr lang="fa-IR" smtClean="0"/>
              <a:t>2- پودر  انواع مختلف</a:t>
            </a:r>
          </a:p>
          <a:p>
            <a:pPr algn="r" rtl="1" eaLnBrk="1" hangingPunct="1"/>
            <a:r>
              <a:rPr lang="fa-IR" smtClean="0"/>
              <a:t>3- گازهای خنثی </a:t>
            </a:r>
          </a:p>
          <a:p>
            <a:pPr algn="r" rtl="1" eaLnBrk="1" hangingPunct="1"/>
            <a:r>
              <a:rPr lang="fa-IR" smtClean="0"/>
              <a:t>4- کف – فوم</a:t>
            </a:r>
          </a:p>
          <a:p>
            <a:pPr algn="r" rtl="1" eaLnBrk="1" hangingPunct="1">
              <a:buFont typeface="Arial" charset="0"/>
              <a:buNone/>
            </a:pPr>
            <a:r>
              <a:rPr lang="fa-IR" smtClean="0"/>
              <a:t>5- هالوژن ها </a:t>
            </a:r>
            <a:r>
              <a:rPr lang="en-US" smtClean="0">
                <a:cs typeface="Times New Roman" pitchFamily="18" charset="0"/>
              </a:rPr>
              <a:t>BCF</a:t>
            </a:r>
            <a:r>
              <a:rPr lang="fa-IR" smtClean="0"/>
              <a:t> برمو کلرو دی فلور متان</a:t>
            </a:r>
          </a:p>
          <a:p>
            <a:pPr algn="r" rtl="1" eaLnBrk="1" hangingPunct="1"/>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eaLnBrk="1" hangingPunct="1"/>
            <a:r>
              <a:rPr lang="fa-IR" smtClean="0"/>
              <a:t>تقسیم بندی مکانها از نظر خطر</a:t>
            </a:r>
            <a:endParaRPr lang="en-US" smtClean="0">
              <a:cs typeface="Arial" charset="0"/>
            </a:endParaRPr>
          </a:p>
        </p:txBody>
      </p:sp>
      <p:sp>
        <p:nvSpPr>
          <p:cNvPr id="34819" name="Rectangle 3"/>
          <p:cNvSpPr>
            <a:spLocks noGrp="1" noChangeArrowheads="1"/>
          </p:cNvSpPr>
          <p:nvPr>
            <p:ph idx="1"/>
          </p:nvPr>
        </p:nvSpPr>
        <p:spPr/>
        <p:txBody>
          <a:bodyPr/>
          <a:lstStyle/>
          <a:p>
            <a:pPr algn="r" rtl="1" eaLnBrk="1" hangingPunct="1">
              <a:lnSpc>
                <a:spcPct val="90000"/>
              </a:lnSpc>
              <a:buFontTx/>
              <a:buNone/>
            </a:pPr>
            <a:r>
              <a:rPr lang="fa-IR" sz="4000" smtClean="0"/>
              <a:t> </a:t>
            </a:r>
            <a:r>
              <a:rPr lang="fa-IR" sz="4000" smtClean="0">
                <a:solidFill>
                  <a:srgbClr val="FF0000"/>
                </a:solidFill>
              </a:rPr>
              <a:t>کم خطر </a:t>
            </a:r>
            <a:r>
              <a:rPr lang="fa-IR" sz="4000" smtClean="0"/>
              <a:t>:مقدار ماده سوختنی کمتر 50کیلوگرم در متر مربع</a:t>
            </a:r>
          </a:p>
          <a:p>
            <a:pPr algn="r" rtl="1" eaLnBrk="1" hangingPunct="1">
              <a:lnSpc>
                <a:spcPct val="90000"/>
              </a:lnSpc>
              <a:buFontTx/>
              <a:buNone/>
            </a:pPr>
            <a:r>
              <a:rPr lang="fa-IR" sz="4000" smtClean="0"/>
              <a:t> </a:t>
            </a:r>
            <a:r>
              <a:rPr lang="fa-IR" sz="4000" smtClean="0">
                <a:solidFill>
                  <a:srgbClr val="FF0000"/>
                </a:solidFill>
              </a:rPr>
              <a:t>خطر متوسط</a:t>
            </a:r>
            <a:r>
              <a:rPr lang="fa-IR" sz="4000" smtClean="0"/>
              <a:t>: مقدار ماده سوختنی بین 50 تا 100 کیلو گرم در متر مربع </a:t>
            </a:r>
          </a:p>
          <a:p>
            <a:pPr algn="r" rtl="1" eaLnBrk="1" hangingPunct="1">
              <a:lnSpc>
                <a:spcPct val="90000"/>
              </a:lnSpc>
              <a:buFontTx/>
              <a:buNone/>
            </a:pPr>
            <a:r>
              <a:rPr lang="fa-IR" sz="4000" smtClean="0">
                <a:solidFill>
                  <a:srgbClr val="FF0000"/>
                </a:solidFill>
              </a:rPr>
              <a:t>خطر بالا</a:t>
            </a:r>
            <a:r>
              <a:rPr lang="fa-IR" sz="4000" smtClean="0"/>
              <a:t>: مقدار ماده سوختنی بالاتر 100</a:t>
            </a:r>
          </a:p>
          <a:p>
            <a:pPr algn="r" rtl="1" eaLnBrk="1" hangingPunct="1">
              <a:lnSpc>
                <a:spcPct val="90000"/>
              </a:lnSpc>
              <a:buFontTx/>
              <a:buNone/>
            </a:pPr>
            <a:r>
              <a:rPr lang="fa-IR" sz="4000" smtClean="0"/>
              <a:t> کیلو گرم </a:t>
            </a:r>
            <a:endParaRPr lang="en-US" sz="4000" smtClean="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fa-IR" sz="4000" smtClean="0">
                <a:cs typeface="B Titr" pitchFamily="2" charset="-78"/>
              </a:rPr>
              <a:t>تقسیم بندی انواع حریق ازنظر ماده سوختنی</a:t>
            </a:r>
            <a:endParaRPr lang="en-US" sz="4000" smtClean="0">
              <a:cs typeface="B Titr" pitchFamily="2" charset="-78"/>
            </a:endParaRPr>
          </a:p>
        </p:txBody>
      </p:sp>
      <p:sp>
        <p:nvSpPr>
          <p:cNvPr id="35843" name="Rectangle 3"/>
          <p:cNvSpPr>
            <a:spLocks noGrp="1" noChangeArrowheads="1"/>
          </p:cNvSpPr>
          <p:nvPr>
            <p:ph idx="1"/>
          </p:nvPr>
        </p:nvSpPr>
        <p:spPr/>
        <p:txBody>
          <a:bodyPr/>
          <a:lstStyle/>
          <a:p>
            <a:pPr algn="r" rtl="1" eaLnBrk="1" hangingPunct="1"/>
            <a:r>
              <a:rPr lang="fa-IR" smtClean="0"/>
              <a:t>نوع</a:t>
            </a:r>
            <a:r>
              <a:rPr lang="en-US" smtClean="0">
                <a:cs typeface="Times New Roman" pitchFamily="18" charset="0"/>
              </a:rPr>
              <a:t>A</a:t>
            </a:r>
            <a:r>
              <a:rPr lang="fa-IR" smtClean="0"/>
              <a:t> موادی که خاکستر از خود بجا می گذارند</a:t>
            </a:r>
          </a:p>
          <a:p>
            <a:pPr algn="r" rtl="1" eaLnBrk="1" hangingPunct="1"/>
            <a:r>
              <a:rPr lang="fa-IR" smtClean="0"/>
              <a:t>نوع </a:t>
            </a:r>
            <a:r>
              <a:rPr lang="en-US" smtClean="0">
                <a:cs typeface="Times New Roman" pitchFamily="18" charset="0"/>
              </a:rPr>
              <a:t>B</a:t>
            </a:r>
            <a:r>
              <a:rPr lang="fa-IR" smtClean="0"/>
              <a:t>مایعات و گازهای سوختنی</a:t>
            </a:r>
          </a:p>
          <a:p>
            <a:pPr algn="r" rtl="1" eaLnBrk="1" hangingPunct="1"/>
            <a:r>
              <a:rPr lang="fa-IR" smtClean="0"/>
              <a:t>نوع</a:t>
            </a:r>
            <a:r>
              <a:rPr lang="en-US" smtClean="0">
                <a:cs typeface="Times New Roman" pitchFamily="18" charset="0"/>
              </a:rPr>
              <a:t> C </a:t>
            </a:r>
            <a:r>
              <a:rPr lang="fa-IR" smtClean="0"/>
              <a:t> حریق ناشی از جریان برق و وسایل برقی</a:t>
            </a:r>
          </a:p>
          <a:p>
            <a:pPr algn="r" rtl="1" eaLnBrk="1" hangingPunct="1"/>
            <a:r>
              <a:rPr lang="fa-IR" smtClean="0"/>
              <a:t>نوع </a:t>
            </a:r>
            <a:r>
              <a:rPr lang="en-US" smtClean="0">
                <a:cs typeface="Times New Roman" pitchFamily="18" charset="0"/>
              </a:rPr>
              <a:t>D</a:t>
            </a:r>
            <a:r>
              <a:rPr lang="fa-IR" smtClean="0"/>
              <a:t> حریق ناشی از مواد قابل اشتعال خاص مانند سدیم</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2038336" y="533384"/>
            <a:ext cx="5486400" cy="1015663"/>
          </a:xfrm>
          <a:prstGeom prst="rect">
            <a:avLst/>
          </a:prstGeom>
          <a:noFill/>
          <a:ln w="9525">
            <a:noFill/>
            <a:miter lim="800000"/>
            <a:headEnd/>
            <a:tailEnd/>
          </a:ln>
        </p:spPr>
        <p:txBody>
          <a:bodyPr>
            <a:spAutoFit/>
          </a:bodyPr>
          <a:lstStyle/>
          <a:p>
            <a:pPr algn="ctr">
              <a:spcBef>
                <a:spcPct val="50000"/>
              </a:spcBef>
              <a:defRPr/>
            </a:pPr>
            <a:r>
              <a:rPr lang="fa-IR"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n-cs"/>
              </a:rPr>
              <a:t>طبقه بندی آتش</a:t>
            </a:r>
            <a:endParaRPr lang="en-US"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cs typeface="+mn-cs"/>
            </a:endParaRPr>
          </a:p>
        </p:txBody>
      </p:sp>
      <p:sp>
        <p:nvSpPr>
          <p:cNvPr id="91139" name="Text Box 3"/>
          <p:cNvSpPr txBox="1">
            <a:spLocks noChangeArrowheads="1"/>
          </p:cNvSpPr>
          <p:nvPr/>
        </p:nvSpPr>
        <p:spPr bwMode="auto">
          <a:xfrm>
            <a:off x="1295400" y="1600200"/>
            <a:ext cx="685800" cy="823913"/>
          </a:xfrm>
          <a:prstGeom prst="rect">
            <a:avLst/>
          </a:prstGeom>
          <a:solidFill>
            <a:srgbClr val="FFFF00"/>
          </a:solidFill>
          <a:ln>
            <a:headEnd/>
            <a:tailEnd/>
          </a:ln>
        </p:spPr>
        <p:style>
          <a:lnRef idx="2">
            <a:schemeClr val="accent1"/>
          </a:lnRef>
          <a:fillRef idx="1">
            <a:schemeClr val="lt1"/>
          </a:fillRef>
          <a:effectRef idx="0">
            <a:schemeClr val="accent1"/>
          </a:effectRef>
          <a:fontRef idx="minor">
            <a:schemeClr val="dk1"/>
          </a:fontRef>
        </p:style>
        <p:txBody>
          <a:bodyPr>
            <a:spAutoFit/>
          </a:bodyPr>
          <a:lstStyle/>
          <a:p>
            <a:pPr>
              <a:spcBef>
                <a:spcPct val="50000"/>
              </a:spcBef>
              <a:defRPr/>
            </a:pPr>
            <a:r>
              <a:rPr lang="en-US" sz="4800" dirty="0">
                <a:ln>
                  <a:solidFill>
                    <a:schemeClr val="tx1"/>
                  </a:solidFill>
                </a:ln>
                <a:solidFill>
                  <a:srgbClr val="FF0000"/>
                </a:solidFill>
                <a:latin typeface="Elephant" pitchFamily="18" charset="0"/>
              </a:rPr>
              <a:t>A</a:t>
            </a:r>
          </a:p>
        </p:txBody>
      </p:sp>
      <p:sp>
        <p:nvSpPr>
          <p:cNvPr id="91140" name="Text Box 5"/>
          <p:cNvSpPr txBox="1">
            <a:spLocks noChangeArrowheads="1"/>
          </p:cNvSpPr>
          <p:nvPr/>
        </p:nvSpPr>
        <p:spPr bwMode="auto">
          <a:xfrm>
            <a:off x="1295400" y="2751138"/>
            <a:ext cx="762000" cy="823912"/>
          </a:xfrm>
          <a:prstGeom prst="rect">
            <a:avLst/>
          </a:prstGeom>
          <a:solidFill>
            <a:srgbClr val="FFFF00"/>
          </a:solidFill>
          <a:ln w="9525">
            <a:noFill/>
            <a:miter lim="800000"/>
            <a:headEnd/>
            <a:tailEnd/>
          </a:ln>
        </p:spPr>
        <p:txBody>
          <a:bodyPr>
            <a:spAutoFit/>
          </a:bodyPr>
          <a:lstStyle/>
          <a:p>
            <a:pPr>
              <a:spcBef>
                <a:spcPct val="50000"/>
              </a:spcBef>
              <a:defRPr/>
            </a:pPr>
            <a:r>
              <a:rPr lang="en-US" sz="4800" dirty="0">
                <a:ln>
                  <a:solidFill>
                    <a:schemeClr val="tx1"/>
                  </a:solidFill>
                </a:ln>
                <a:solidFill>
                  <a:srgbClr val="FF0000"/>
                </a:solidFill>
                <a:latin typeface="Elephant" pitchFamily="18" charset="0"/>
                <a:cs typeface="+mn-cs"/>
              </a:rPr>
              <a:t>B</a:t>
            </a:r>
            <a:endParaRPr lang="en-US" sz="2400" dirty="0">
              <a:ln>
                <a:solidFill>
                  <a:schemeClr val="tx1"/>
                </a:solidFill>
              </a:ln>
              <a:solidFill>
                <a:srgbClr val="FF0000"/>
              </a:solidFill>
              <a:latin typeface="Elephant" pitchFamily="18" charset="0"/>
              <a:cs typeface="+mn-cs"/>
            </a:endParaRPr>
          </a:p>
        </p:txBody>
      </p:sp>
      <p:sp>
        <p:nvSpPr>
          <p:cNvPr id="91141" name="Text Box 6"/>
          <p:cNvSpPr txBox="1">
            <a:spLocks noChangeArrowheads="1"/>
          </p:cNvSpPr>
          <p:nvPr/>
        </p:nvSpPr>
        <p:spPr bwMode="auto">
          <a:xfrm>
            <a:off x="1295400" y="3856038"/>
            <a:ext cx="685800" cy="823912"/>
          </a:xfrm>
          <a:prstGeom prst="rect">
            <a:avLst/>
          </a:prstGeom>
          <a:solidFill>
            <a:srgbClr val="FFFF00"/>
          </a:solidFill>
          <a:ln w="9525">
            <a:noFill/>
            <a:miter lim="800000"/>
            <a:headEnd/>
            <a:tailEnd/>
          </a:ln>
        </p:spPr>
        <p:txBody>
          <a:bodyPr>
            <a:spAutoFit/>
          </a:bodyPr>
          <a:lstStyle/>
          <a:p>
            <a:pPr>
              <a:spcBef>
                <a:spcPct val="50000"/>
              </a:spcBef>
              <a:defRPr/>
            </a:pPr>
            <a:r>
              <a:rPr lang="en-US" sz="4800" dirty="0">
                <a:ln>
                  <a:solidFill>
                    <a:schemeClr val="tx1"/>
                  </a:solidFill>
                </a:ln>
                <a:solidFill>
                  <a:srgbClr val="FF0000"/>
                </a:solidFill>
                <a:latin typeface="Elephant" pitchFamily="18" charset="0"/>
                <a:cs typeface="+mn-cs"/>
              </a:rPr>
              <a:t>C</a:t>
            </a:r>
            <a:endParaRPr lang="en-US" sz="2400" dirty="0">
              <a:ln>
                <a:solidFill>
                  <a:schemeClr val="tx1"/>
                </a:solidFill>
              </a:ln>
              <a:solidFill>
                <a:srgbClr val="FF0000"/>
              </a:solidFill>
              <a:latin typeface="Elephant" pitchFamily="18" charset="0"/>
              <a:cs typeface="+mn-cs"/>
            </a:endParaRPr>
          </a:p>
        </p:txBody>
      </p:sp>
      <p:sp>
        <p:nvSpPr>
          <p:cNvPr id="91142" name="Text Box 7"/>
          <p:cNvSpPr txBox="1">
            <a:spLocks noChangeArrowheads="1"/>
          </p:cNvSpPr>
          <p:nvPr/>
        </p:nvSpPr>
        <p:spPr bwMode="auto">
          <a:xfrm>
            <a:off x="1295400" y="4994275"/>
            <a:ext cx="685800" cy="823913"/>
          </a:xfrm>
          <a:prstGeom prst="rect">
            <a:avLst/>
          </a:prstGeom>
          <a:solidFill>
            <a:srgbClr val="FFFF00"/>
          </a:solidFill>
          <a:ln w="9525">
            <a:noFill/>
            <a:miter lim="800000"/>
            <a:headEnd/>
            <a:tailEnd/>
          </a:ln>
        </p:spPr>
        <p:txBody>
          <a:bodyPr>
            <a:spAutoFit/>
          </a:bodyPr>
          <a:lstStyle/>
          <a:p>
            <a:pPr>
              <a:spcBef>
                <a:spcPct val="50000"/>
              </a:spcBef>
              <a:defRPr/>
            </a:pPr>
            <a:r>
              <a:rPr lang="en-US" sz="4800" dirty="0">
                <a:ln>
                  <a:solidFill>
                    <a:schemeClr val="tx1"/>
                  </a:solidFill>
                </a:ln>
                <a:solidFill>
                  <a:srgbClr val="FF0000"/>
                </a:solidFill>
                <a:latin typeface="Elephant" pitchFamily="18" charset="0"/>
                <a:cs typeface="+mn-cs"/>
              </a:rPr>
              <a:t>D</a:t>
            </a:r>
          </a:p>
        </p:txBody>
      </p:sp>
      <p:sp>
        <p:nvSpPr>
          <p:cNvPr id="91143" name="Text Box 8"/>
          <p:cNvSpPr txBox="1">
            <a:spLocks noChangeArrowheads="1"/>
          </p:cNvSpPr>
          <p:nvPr/>
        </p:nvSpPr>
        <p:spPr bwMode="auto">
          <a:xfrm>
            <a:off x="2971800" y="1670050"/>
            <a:ext cx="5129213" cy="708025"/>
          </a:xfrm>
          <a:prstGeom prst="rect">
            <a:avLst/>
          </a:prstGeom>
          <a:noFill/>
          <a:ln w="9525">
            <a:noFill/>
            <a:miter lim="800000"/>
            <a:headEnd/>
            <a:tailEnd/>
          </a:ln>
        </p:spPr>
        <p:txBody>
          <a:bodyPr>
            <a:spAutoFit/>
          </a:bodyPr>
          <a:lstStyle/>
          <a:p>
            <a:pPr>
              <a:spcBef>
                <a:spcPct val="50000"/>
              </a:spcBef>
              <a:defRPr/>
            </a:pPr>
            <a:r>
              <a:rPr lang="fa-IR" sz="4000" b="1" dirty="0">
                <a:solidFill>
                  <a:schemeClr val="tx1"/>
                </a:solidFill>
                <a:cs typeface="+mn-cs"/>
              </a:rPr>
              <a:t>چوب، کاغذ، پارچه</a:t>
            </a:r>
            <a:endParaRPr lang="en-US" sz="4000" b="1" dirty="0">
              <a:solidFill>
                <a:schemeClr val="tx1"/>
              </a:solidFill>
              <a:cs typeface="+mn-cs"/>
            </a:endParaRPr>
          </a:p>
        </p:txBody>
      </p:sp>
      <p:sp>
        <p:nvSpPr>
          <p:cNvPr id="91144" name="Text Box 9"/>
          <p:cNvSpPr txBox="1">
            <a:spLocks noChangeArrowheads="1"/>
          </p:cNvSpPr>
          <p:nvPr/>
        </p:nvSpPr>
        <p:spPr bwMode="auto">
          <a:xfrm>
            <a:off x="2971800" y="2813050"/>
            <a:ext cx="5129213" cy="701675"/>
          </a:xfrm>
          <a:prstGeom prst="rect">
            <a:avLst/>
          </a:prstGeom>
          <a:noFill/>
          <a:ln w="9525">
            <a:noFill/>
            <a:miter lim="800000"/>
            <a:headEnd/>
            <a:tailEnd/>
          </a:ln>
        </p:spPr>
        <p:txBody>
          <a:bodyPr>
            <a:spAutoFit/>
          </a:bodyPr>
          <a:lstStyle/>
          <a:p>
            <a:pPr>
              <a:spcBef>
                <a:spcPct val="50000"/>
              </a:spcBef>
              <a:defRPr/>
            </a:pPr>
            <a:r>
              <a:rPr lang="fa-IR" sz="4000" b="1" dirty="0">
                <a:solidFill>
                  <a:schemeClr val="tx1"/>
                </a:solidFill>
                <a:cs typeface="+mn-cs"/>
              </a:rPr>
              <a:t>گازها ، مایعات آتش گیر</a:t>
            </a:r>
            <a:endParaRPr lang="en-US" sz="4000" b="1" dirty="0">
              <a:solidFill>
                <a:schemeClr val="tx1"/>
              </a:solidFill>
              <a:cs typeface="+mn-cs"/>
            </a:endParaRPr>
          </a:p>
        </p:txBody>
      </p:sp>
      <p:sp>
        <p:nvSpPr>
          <p:cNvPr id="91145" name="Text Box 10"/>
          <p:cNvSpPr txBox="1">
            <a:spLocks noChangeArrowheads="1"/>
          </p:cNvSpPr>
          <p:nvPr/>
        </p:nvSpPr>
        <p:spPr bwMode="auto">
          <a:xfrm>
            <a:off x="2952750" y="3994150"/>
            <a:ext cx="4876800" cy="701675"/>
          </a:xfrm>
          <a:prstGeom prst="rect">
            <a:avLst/>
          </a:prstGeom>
          <a:noFill/>
          <a:ln w="9525">
            <a:noFill/>
            <a:miter lim="800000"/>
            <a:headEnd/>
            <a:tailEnd/>
          </a:ln>
        </p:spPr>
        <p:txBody>
          <a:bodyPr>
            <a:spAutoFit/>
          </a:bodyPr>
          <a:lstStyle/>
          <a:p>
            <a:pPr>
              <a:spcBef>
                <a:spcPct val="50000"/>
              </a:spcBef>
              <a:defRPr/>
            </a:pPr>
            <a:r>
              <a:rPr lang="fa-IR" sz="4000" b="1" dirty="0">
                <a:solidFill>
                  <a:schemeClr val="tx1"/>
                </a:solidFill>
                <a:cs typeface="+mn-cs"/>
              </a:rPr>
              <a:t>وسایل الکتریکی</a:t>
            </a:r>
            <a:endParaRPr lang="en-US" sz="4000" b="1" dirty="0">
              <a:solidFill>
                <a:schemeClr val="tx1"/>
              </a:solidFill>
              <a:cs typeface="+mn-cs"/>
            </a:endParaRPr>
          </a:p>
        </p:txBody>
      </p:sp>
      <p:sp>
        <p:nvSpPr>
          <p:cNvPr id="91146" name="Text Box 11"/>
          <p:cNvSpPr txBox="1">
            <a:spLocks noChangeArrowheads="1"/>
          </p:cNvSpPr>
          <p:nvPr/>
        </p:nvSpPr>
        <p:spPr bwMode="auto">
          <a:xfrm>
            <a:off x="2943225" y="5057775"/>
            <a:ext cx="5310188" cy="708025"/>
          </a:xfrm>
          <a:prstGeom prst="rect">
            <a:avLst/>
          </a:prstGeom>
          <a:noFill/>
          <a:ln w="9525">
            <a:noFill/>
            <a:miter lim="800000"/>
            <a:headEnd/>
            <a:tailEnd/>
          </a:ln>
        </p:spPr>
        <p:txBody>
          <a:bodyPr>
            <a:spAutoFit/>
          </a:bodyPr>
          <a:lstStyle/>
          <a:p>
            <a:pPr>
              <a:spcBef>
                <a:spcPct val="50000"/>
              </a:spcBef>
              <a:defRPr/>
            </a:pPr>
            <a:r>
              <a:rPr lang="fa-IR" sz="4000" b="1" dirty="0">
                <a:solidFill>
                  <a:schemeClr val="tx1"/>
                </a:solidFill>
                <a:cs typeface="+mn-cs"/>
              </a:rPr>
              <a:t>فلزات آتش گیر</a:t>
            </a:r>
            <a:endParaRPr lang="en-US" sz="4000" b="1" dirty="0">
              <a:solidFill>
                <a:schemeClr val="tx1"/>
              </a:solidFill>
              <a:cs typeface="+mn-cs"/>
            </a:endParaRPr>
          </a:p>
        </p:txBody>
      </p:sp>
      <p:sp>
        <p:nvSpPr>
          <p:cNvPr id="91147" name="Text Box 12"/>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defRPr/>
            </a:pPr>
            <a:r>
              <a:rPr lang="en-US" sz="2000" b="1">
                <a:solidFill>
                  <a:schemeClr val="bg1"/>
                </a:solidFill>
                <a:cs typeface="+mn-cs"/>
              </a:rPr>
              <a:t>BASIC FIRE FIGHTING</a:t>
            </a:r>
          </a:p>
        </p:txBody>
      </p:sp>
      <p:sp>
        <p:nvSpPr>
          <p:cNvPr id="91148" name="Oval 13"/>
          <p:cNvSpPr>
            <a:spLocks noChangeArrowheads="1"/>
          </p:cNvSpPr>
          <p:nvPr/>
        </p:nvSpPr>
        <p:spPr bwMode="auto">
          <a:xfrm>
            <a:off x="1085850" y="1485900"/>
            <a:ext cx="1066800" cy="1066800"/>
          </a:xfrm>
          <a:prstGeom prst="ellipse">
            <a:avLst/>
          </a:prstGeom>
          <a:noFill/>
          <a:ln w="9525">
            <a:solidFill>
              <a:schemeClr val="tx1"/>
            </a:solidFill>
            <a:round/>
            <a:headEnd/>
            <a:tailEnd/>
          </a:ln>
        </p:spPr>
        <p:txBody>
          <a:bodyPr wrap="none" anchor="ctr"/>
          <a:lstStyle/>
          <a:p>
            <a:pPr>
              <a:defRPr/>
            </a:pPr>
            <a:endParaRPr lang="en-US">
              <a:ln>
                <a:solidFill>
                  <a:schemeClr val="tx1"/>
                </a:solidFill>
              </a:ln>
              <a:latin typeface="Elephant" pitchFamily="18" charset="0"/>
              <a:cs typeface="+mn-cs"/>
            </a:endParaRPr>
          </a:p>
        </p:txBody>
      </p:sp>
      <p:sp>
        <p:nvSpPr>
          <p:cNvPr id="91149" name="Oval 14"/>
          <p:cNvSpPr>
            <a:spLocks noChangeArrowheads="1"/>
          </p:cNvSpPr>
          <p:nvPr/>
        </p:nvSpPr>
        <p:spPr bwMode="auto">
          <a:xfrm>
            <a:off x="1066800" y="2609850"/>
            <a:ext cx="1066800" cy="1066800"/>
          </a:xfrm>
          <a:prstGeom prst="ellipse">
            <a:avLst/>
          </a:prstGeom>
          <a:noFill/>
          <a:ln w="9525">
            <a:solidFill>
              <a:schemeClr val="tx1"/>
            </a:solidFill>
            <a:round/>
            <a:headEnd/>
            <a:tailEnd/>
          </a:ln>
        </p:spPr>
        <p:txBody>
          <a:bodyPr wrap="none" anchor="ctr"/>
          <a:lstStyle/>
          <a:p>
            <a:pPr>
              <a:defRPr/>
            </a:pPr>
            <a:endParaRPr lang="en-US">
              <a:ln>
                <a:solidFill>
                  <a:schemeClr val="tx1"/>
                </a:solidFill>
              </a:ln>
              <a:latin typeface="Elephant" pitchFamily="18" charset="0"/>
              <a:cs typeface="+mn-cs"/>
            </a:endParaRPr>
          </a:p>
        </p:txBody>
      </p:sp>
      <p:sp>
        <p:nvSpPr>
          <p:cNvPr id="91150" name="Oval 15"/>
          <p:cNvSpPr>
            <a:spLocks noChangeArrowheads="1"/>
          </p:cNvSpPr>
          <p:nvPr/>
        </p:nvSpPr>
        <p:spPr bwMode="auto">
          <a:xfrm>
            <a:off x="1066800" y="3733800"/>
            <a:ext cx="1066800" cy="1066800"/>
          </a:xfrm>
          <a:prstGeom prst="ellipse">
            <a:avLst/>
          </a:prstGeom>
          <a:noFill/>
          <a:ln w="9525">
            <a:solidFill>
              <a:schemeClr val="tx1"/>
            </a:solidFill>
            <a:round/>
            <a:headEnd/>
            <a:tailEnd/>
          </a:ln>
        </p:spPr>
        <p:txBody>
          <a:bodyPr wrap="none" anchor="ctr"/>
          <a:lstStyle/>
          <a:p>
            <a:pPr>
              <a:defRPr/>
            </a:pPr>
            <a:endParaRPr lang="en-US">
              <a:ln>
                <a:solidFill>
                  <a:schemeClr val="tx1"/>
                </a:solidFill>
              </a:ln>
              <a:latin typeface="Elephant" pitchFamily="18" charset="0"/>
              <a:cs typeface="+mn-cs"/>
            </a:endParaRPr>
          </a:p>
        </p:txBody>
      </p:sp>
      <p:sp>
        <p:nvSpPr>
          <p:cNvPr id="91151" name="Oval 16"/>
          <p:cNvSpPr>
            <a:spLocks noChangeArrowheads="1"/>
          </p:cNvSpPr>
          <p:nvPr/>
        </p:nvSpPr>
        <p:spPr bwMode="auto">
          <a:xfrm>
            <a:off x="1066800" y="4857750"/>
            <a:ext cx="1066800" cy="1066800"/>
          </a:xfrm>
          <a:prstGeom prst="ellipse">
            <a:avLst/>
          </a:prstGeom>
          <a:noFill/>
          <a:ln w="9525">
            <a:solidFill>
              <a:schemeClr val="tx1"/>
            </a:solidFill>
            <a:round/>
            <a:headEnd/>
            <a:tailEnd/>
          </a:ln>
        </p:spPr>
        <p:txBody>
          <a:bodyPr wrap="none" anchor="ctr"/>
          <a:lstStyle/>
          <a:p>
            <a:pPr>
              <a:defRPr/>
            </a:pPr>
            <a:endParaRPr lang="en-US">
              <a:ln>
                <a:solidFill>
                  <a:schemeClr val="tx1"/>
                </a:solidFill>
              </a:ln>
              <a:latin typeface="Elephant" pitchFamily="18" charset="0"/>
              <a:cs typeface="+mn-cs"/>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fontAlgn="auto" hangingPunct="1">
              <a:spcAft>
                <a:spcPts val="0"/>
              </a:spcAft>
              <a:defRPr/>
            </a:pPr>
            <a:r>
              <a:rPr lang="fa-IR" sz="8000" dirty="0">
                <a:cs typeface="+mn-cs"/>
              </a:rPr>
              <a:t>اهمیت موضوع</a:t>
            </a:r>
            <a:endParaRPr lang="en-US" sz="8000" dirty="0">
              <a:cs typeface="+mn-cs"/>
            </a:endParaRPr>
          </a:p>
        </p:txBody>
      </p:sp>
      <p:pic>
        <p:nvPicPr>
          <p:cNvPr id="10243" name="Picture 5" descr="http://t1.gstatic.com/images?q=tbn:0ttxqEZ6YJGEmM:http://www.cravencc.edu/siteimages/Fire-College-for-screens.jpg">
            <a:hlinkClick r:id="rId2"/>
          </p:cNvPr>
          <p:cNvPicPr>
            <a:picLocks noGrp="1" noChangeAspect="1" noChangeArrowheads="1"/>
          </p:cNvPicPr>
          <p:nvPr>
            <p:ph idx="1"/>
          </p:nvPr>
        </p:nvPicPr>
        <p:blipFill>
          <a:blip r:embed="rId3" cstate="print"/>
          <a:srcRect/>
          <a:stretch>
            <a:fillRect/>
          </a:stretch>
        </p:blipFill>
        <p:spPr>
          <a:xfrm>
            <a:off x="138113" y="1257300"/>
            <a:ext cx="2400300" cy="2557463"/>
          </a:xfrm>
        </p:spPr>
      </p:pic>
      <p:sp>
        <p:nvSpPr>
          <p:cNvPr id="38916" name="Rectangle 4"/>
          <p:cNvSpPr>
            <a:spLocks noChangeArrowheads="1"/>
          </p:cNvSpPr>
          <p:nvPr/>
        </p:nvSpPr>
        <p:spPr bwMode="auto">
          <a:xfrm>
            <a:off x="2671763" y="1619250"/>
            <a:ext cx="6153150" cy="3108325"/>
          </a:xfrm>
          <a:prstGeom prst="rect">
            <a:avLst/>
          </a:prstGeom>
          <a:noFill/>
          <a:ln w="9525">
            <a:noFill/>
            <a:miter lim="800000"/>
            <a:headEnd/>
            <a:tailEnd/>
          </a:ln>
        </p:spPr>
        <p:txBody>
          <a:bodyPr>
            <a:spAutoFit/>
          </a:bodyPr>
          <a:lstStyle/>
          <a:p>
            <a:pPr>
              <a:defRPr/>
            </a:pPr>
            <a:r>
              <a:rPr lang="fa-IR" sz="2800" dirty="0">
                <a:solidFill>
                  <a:schemeClr val="tx1"/>
                </a:solidFill>
                <a:cs typeface="+mn-cs"/>
              </a:rPr>
              <a:t>حادثه ای با پیامد شدید در هر ساعت در دنیاو هرروز در کشور</a:t>
            </a:r>
          </a:p>
          <a:p>
            <a:pPr>
              <a:defRPr/>
            </a:pPr>
            <a:r>
              <a:rPr lang="fa-IR" sz="2800" dirty="0">
                <a:solidFill>
                  <a:schemeClr val="tx1"/>
                </a:solidFill>
                <a:cs typeface="+mn-cs"/>
              </a:rPr>
              <a:t>داشتن خسارت انسانی مرگ – معلولیت – سوختگی –خفگی – مسمومیت در اثر محصولات احتراق</a:t>
            </a:r>
          </a:p>
          <a:p>
            <a:pPr>
              <a:defRPr/>
            </a:pPr>
            <a:r>
              <a:rPr lang="fa-IR" sz="2800" dirty="0">
                <a:solidFill>
                  <a:schemeClr val="tx1"/>
                </a:solidFill>
                <a:cs typeface="+mn-cs"/>
              </a:rPr>
              <a:t>داشتن خسارت اقتصادی</a:t>
            </a:r>
          </a:p>
          <a:p>
            <a:pPr>
              <a:defRPr/>
            </a:pPr>
            <a:r>
              <a:rPr lang="fa-IR" sz="2800" dirty="0">
                <a:solidFill>
                  <a:schemeClr val="tx1"/>
                </a:solidFill>
                <a:cs typeface="+mn-cs"/>
              </a:rPr>
              <a:t>داشتن خسارت صنعتی</a:t>
            </a:r>
          </a:p>
          <a:p>
            <a:pPr>
              <a:defRPr/>
            </a:pPr>
            <a:r>
              <a:rPr lang="fa-IR" sz="2800" dirty="0">
                <a:solidFill>
                  <a:schemeClr val="tx1"/>
                </a:solidFill>
                <a:cs typeface="+mn-cs"/>
              </a:rPr>
              <a:t>داشتن خسارت زیست محیطی</a:t>
            </a:r>
            <a:endParaRPr lang="en-US" sz="2800" dirty="0">
              <a:solidFill>
                <a:schemeClr val="tx1"/>
              </a:solidFill>
              <a:cs typeface="+mn-cs"/>
            </a:endParaRPr>
          </a:p>
        </p:txBody>
      </p:sp>
      <p:pic>
        <p:nvPicPr>
          <p:cNvPr id="10245" name="Picture 4"/>
          <p:cNvPicPr>
            <a:picLocks noChangeAspect="1" noChangeArrowheads="1"/>
          </p:cNvPicPr>
          <p:nvPr/>
        </p:nvPicPr>
        <p:blipFill>
          <a:blip r:embed="rId4" cstate="print"/>
          <a:srcRect/>
          <a:stretch>
            <a:fillRect/>
          </a:stretch>
        </p:blipFill>
        <p:spPr bwMode="auto">
          <a:xfrm>
            <a:off x="590550" y="3881438"/>
            <a:ext cx="1541463" cy="210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2514600" y="623888"/>
            <a:ext cx="3962400" cy="823912"/>
          </a:xfrm>
          <a:prstGeom prst="rect">
            <a:avLst/>
          </a:prstGeom>
          <a:solidFill>
            <a:srgbClr val="FF0000"/>
          </a:solidFill>
          <a:ln w="9525">
            <a:noFill/>
            <a:miter lim="800000"/>
            <a:headEnd/>
            <a:tailEnd/>
          </a:ln>
        </p:spPr>
        <p:txBody>
          <a:bodyPr>
            <a:spAutoFit/>
          </a:bodyPr>
          <a:lstStyle/>
          <a:p>
            <a:pPr>
              <a:spcBef>
                <a:spcPct val="50000"/>
              </a:spcBef>
              <a:defRPr/>
            </a:pPr>
            <a:r>
              <a:rPr lang="fa-IR" sz="4800" b="1" dirty="0">
                <a:solidFill>
                  <a:schemeClr val="tx1"/>
                </a:solidFill>
                <a:cs typeface="+mn-cs"/>
              </a:rPr>
              <a:t>آتش نوع</a:t>
            </a:r>
            <a:r>
              <a:rPr lang="en-US" sz="4800" b="1" dirty="0">
                <a:solidFill>
                  <a:schemeClr val="tx1"/>
                </a:solidFill>
              </a:rPr>
              <a:t> “ A “</a:t>
            </a:r>
            <a:r>
              <a:rPr lang="fa-IR" sz="4800" b="1" dirty="0">
                <a:solidFill>
                  <a:schemeClr val="tx1"/>
                </a:solidFill>
                <a:cs typeface="+mn-cs"/>
              </a:rPr>
              <a:t> </a:t>
            </a:r>
            <a:endParaRPr lang="en-US" sz="4800" b="1" dirty="0">
              <a:solidFill>
                <a:schemeClr val="tx1"/>
              </a:solidFill>
              <a:cs typeface="+mn-cs"/>
            </a:endParaRPr>
          </a:p>
        </p:txBody>
      </p:sp>
      <p:pic>
        <p:nvPicPr>
          <p:cNvPr id="37891" name="Picture 15" descr="Trash Heap"/>
          <p:cNvPicPr>
            <a:picLocks noChangeAspect="1" noChangeArrowheads="1"/>
          </p:cNvPicPr>
          <p:nvPr/>
        </p:nvPicPr>
        <p:blipFill>
          <a:blip r:embed="rId2" cstate="print"/>
          <a:srcRect/>
          <a:stretch>
            <a:fillRect/>
          </a:stretch>
        </p:blipFill>
        <p:spPr bwMode="auto">
          <a:xfrm>
            <a:off x="1600200" y="1490663"/>
            <a:ext cx="6019800" cy="3995737"/>
          </a:xfrm>
          <a:prstGeom prst="rect">
            <a:avLst/>
          </a:prstGeom>
          <a:noFill/>
          <a:ln w="9525">
            <a:noFill/>
            <a:miter lim="800000"/>
            <a:headEnd/>
            <a:tailEnd/>
          </a:ln>
        </p:spPr>
      </p:pic>
      <p:sp>
        <p:nvSpPr>
          <p:cNvPr id="37892" name="Text Box 19"/>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
        <p:nvSpPr>
          <p:cNvPr id="92165" name="Rectangle 20"/>
          <p:cNvSpPr>
            <a:spLocks noChangeArrowheads="1"/>
          </p:cNvSpPr>
          <p:nvPr/>
        </p:nvSpPr>
        <p:spPr bwMode="auto">
          <a:xfrm>
            <a:off x="914400" y="5553075"/>
            <a:ext cx="7467600" cy="466725"/>
          </a:xfrm>
          <a:prstGeom prst="rect">
            <a:avLst/>
          </a:prstGeom>
          <a:solidFill>
            <a:srgbClr val="FFFF00"/>
          </a:solidFill>
          <a:ln w="9525">
            <a:solidFill>
              <a:schemeClr val="tx1"/>
            </a:solidFill>
            <a:miter lim="800000"/>
            <a:headEnd/>
            <a:tailEnd/>
          </a:ln>
        </p:spPr>
        <p:txBody>
          <a:bodyPr anchor="ctr">
            <a:spAutoFit/>
          </a:bodyPr>
          <a:lstStyle/>
          <a:p>
            <a:pPr>
              <a:defRPr/>
            </a:pPr>
            <a:r>
              <a:rPr lang="fa-IR" sz="2400" b="1" dirty="0">
                <a:solidFill>
                  <a:schemeClr val="tx1"/>
                </a:solidFill>
                <a:cs typeface="+mn-cs"/>
              </a:rPr>
              <a:t>چوب – کاغذ – پارچه</a:t>
            </a:r>
            <a:r>
              <a:rPr lang="en-US" sz="2400" b="1" dirty="0">
                <a:solidFill>
                  <a:schemeClr val="tx1"/>
                </a:solidFill>
                <a:cs typeface="+mn-cs"/>
              </a:rPr>
              <a:t> </a:t>
            </a:r>
            <a:r>
              <a:rPr lang="fa-IR" sz="2400" b="1" dirty="0">
                <a:solidFill>
                  <a:schemeClr val="tx1"/>
                </a:solidFill>
                <a:cs typeface="+mn-cs"/>
              </a:rPr>
              <a:t> و یا هر موادی که از خود خاکستر بجای بگذارد </a:t>
            </a:r>
            <a:endParaRPr lang="en-US" sz="2400" b="1" dirty="0">
              <a:solidFill>
                <a:schemeClr val="tx1"/>
              </a:solidFill>
              <a:cs typeface="+mn-cs"/>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2"/>
          <p:cNvSpPr txBox="1">
            <a:spLocks noChangeArrowheads="1"/>
          </p:cNvSpPr>
          <p:nvPr/>
        </p:nvSpPr>
        <p:spPr bwMode="auto">
          <a:xfrm>
            <a:off x="2286000" y="609600"/>
            <a:ext cx="4648200" cy="823913"/>
          </a:xfrm>
          <a:prstGeom prst="rect">
            <a:avLst/>
          </a:prstGeom>
          <a:solidFill>
            <a:srgbClr val="FF0000"/>
          </a:solidFill>
          <a:ln w="9525" algn="ctr">
            <a:noFill/>
            <a:miter lim="800000"/>
            <a:headEnd/>
            <a:tailEnd/>
          </a:ln>
        </p:spPr>
        <p:txBody>
          <a:bodyPr>
            <a:spAutoFit/>
          </a:bodyPr>
          <a:lstStyle/>
          <a:p>
            <a:pPr>
              <a:spcBef>
                <a:spcPct val="50000"/>
              </a:spcBef>
              <a:defRPr/>
            </a:pPr>
            <a:r>
              <a:rPr lang="fa-IR" sz="4800" b="1" dirty="0">
                <a:solidFill>
                  <a:schemeClr val="tx1"/>
                </a:solidFill>
                <a:cs typeface="+mn-cs"/>
              </a:rPr>
              <a:t>آتش نوع</a:t>
            </a:r>
            <a:r>
              <a:rPr lang="en-US" sz="4800" b="1" dirty="0">
                <a:solidFill>
                  <a:schemeClr val="tx1"/>
                </a:solidFill>
                <a:cs typeface="+mn-cs"/>
              </a:rPr>
              <a:t> “ B “ </a:t>
            </a:r>
          </a:p>
        </p:txBody>
      </p:sp>
      <p:pic>
        <p:nvPicPr>
          <p:cNvPr id="38915" name="Picture 4" descr="strtfoam"/>
          <p:cNvPicPr>
            <a:picLocks noChangeAspect="1" noChangeArrowheads="1"/>
          </p:cNvPicPr>
          <p:nvPr/>
        </p:nvPicPr>
        <p:blipFill>
          <a:blip r:embed="rId2" cstate="print"/>
          <a:srcRect/>
          <a:stretch>
            <a:fillRect/>
          </a:stretch>
        </p:blipFill>
        <p:spPr bwMode="auto">
          <a:xfrm>
            <a:off x="838200" y="1600200"/>
            <a:ext cx="3486150" cy="2974975"/>
          </a:xfrm>
          <a:prstGeom prst="rect">
            <a:avLst/>
          </a:prstGeom>
          <a:noFill/>
          <a:ln w="9525">
            <a:noFill/>
            <a:miter lim="800000"/>
            <a:headEnd/>
            <a:tailEnd/>
          </a:ln>
        </p:spPr>
      </p:pic>
      <p:sp>
        <p:nvSpPr>
          <p:cNvPr id="98308" name="Text Box 5"/>
          <p:cNvSpPr txBox="1">
            <a:spLocks noChangeArrowheads="1"/>
          </p:cNvSpPr>
          <p:nvPr/>
        </p:nvSpPr>
        <p:spPr bwMode="auto">
          <a:xfrm>
            <a:off x="381000" y="4694238"/>
            <a:ext cx="8458200" cy="1262062"/>
          </a:xfrm>
          <a:prstGeom prst="rect">
            <a:avLst/>
          </a:prstGeom>
          <a:solidFill>
            <a:srgbClr val="FFFF00"/>
          </a:solidFill>
          <a:ln w="9525">
            <a:noFill/>
            <a:miter lim="800000"/>
            <a:headEnd/>
            <a:tailEnd/>
          </a:ln>
        </p:spPr>
        <p:txBody>
          <a:bodyPr>
            <a:spAutoFit/>
          </a:bodyPr>
          <a:lstStyle/>
          <a:p>
            <a:pPr algn="ctr">
              <a:spcBef>
                <a:spcPct val="50000"/>
              </a:spcBef>
              <a:defRPr/>
            </a:pPr>
            <a:r>
              <a:rPr lang="fa-IR" sz="4000" b="1" dirty="0">
                <a:solidFill>
                  <a:schemeClr val="tx1"/>
                </a:solidFill>
                <a:cs typeface="+mn-cs"/>
              </a:rPr>
              <a:t>مایعات نفتی و گازها</a:t>
            </a:r>
          </a:p>
          <a:p>
            <a:pPr algn="ctr">
              <a:spcBef>
                <a:spcPct val="50000"/>
              </a:spcBef>
              <a:defRPr/>
            </a:pPr>
            <a:r>
              <a:rPr lang="fa-IR" sz="2400" b="1" dirty="0">
                <a:solidFill>
                  <a:schemeClr val="tx1"/>
                </a:solidFill>
                <a:cs typeface="+mn-cs"/>
              </a:rPr>
              <a:t>پالایشگاههای نفت و گاز، کارخانجات پتروشیمی، مخازن نفت، مخازن گاز</a:t>
            </a:r>
            <a:endParaRPr lang="en-US" sz="2400" b="1" dirty="0">
              <a:solidFill>
                <a:schemeClr val="tx1"/>
              </a:solidFill>
              <a:cs typeface="+mn-cs"/>
            </a:endParaRPr>
          </a:p>
        </p:txBody>
      </p:sp>
      <p:pic>
        <p:nvPicPr>
          <p:cNvPr id="38917" name="Picture 6" descr="Fluid Leak"/>
          <p:cNvPicPr>
            <a:picLocks noChangeAspect="1" noChangeArrowheads="1"/>
          </p:cNvPicPr>
          <p:nvPr/>
        </p:nvPicPr>
        <p:blipFill>
          <a:blip r:embed="rId3" cstate="print"/>
          <a:srcRect/>
          <a:stretch>
            <a:fillRect/>
          </a:stretch>
        </p:blipFill>
        <p:spPr bwMode="auto">
          <a:xfrm>
            <a:off x="5105400" y="1600200"/>
            <a:ext cx="3352800" cy="2951163"/>
          </a:xfrm>
          <a:prstGeom prst="rect">
            <a:avLst/>
          </a:prstGeom>
          <a:noFill/>
          <a:ln w="9525">
            <a:noFill/>
            <a:miter lim="800000"/>
            <a:headEnd/>
            <a:tailEnd/>
          </a:ln>
        </p:spPr>
      </p:pic>
      <p:sp>
        <p:nvSpPr>
          <p:cNvPr id="38918" name="Text Box 10"/>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2438400" y="685800"/>
            <a:ext cx="4114800" cy="769938"/>
          </a:xfrm>
          <a:prstGeom prst="rect">
            <a:avLst/>
          </a:prstGeom>
          <a:solidFill>
            <a:srgbClr val="FF0000"/>
          </a:solidFill>
          <a:ln w="9525" algn="ctr">
            <a:noFill/>
            <a:miter lim="800000"/>
            <a:headEnd/>
            <a:tailEnd/>
          </a:ln>
        </p:spPr>
        <p:txBody>
          <a:bodyPr>
            <a:spAutoFit/>
          </a:bodyPr>
          <a:lstStyle/>
          <a:p>
            <a:pPr>
              <a:spcBef>
                <a:spcPct val="50000"/>
              </a:spcBef>
              <a:defRPr/>
            </a:pPr>
            <a:r>
              <a:rPr lang="fa-IR" sz="4400" b="1" dirty="0">
                <a:solidFill>
                  <a:schemeClr val="tx1"/>
                </a:solidFill>
                <a:cs typeface="+mn-cs"/>
              </a:rPr>
              <a:t>آتش نوع </a:t>
            </a:r>
            <a:r>
              <a:rPr lang="en-US" sz="4400" b="1" dirty="0">
                <a:solidFill>
                  <a:schemeClr val="tx1"/>
                </a:solidFill>
                <a:cs typeface="+mn-cs"/>
              </a:rPr>
              <a:t>“c”</a:t>
            </a:r>
          </a:p>
        </p:txBody>
      </p:sp>
      <p:sp>
        <p:nvSpPr>
          <p:cNvPr id="99331" name="Text Box 4"/>
          <p:cNvSpPr txBox="1">
            <a:spLocks noChangeArrowheads="1"/>
          </p:cNvSpPr>
          <p:nvPr/>
        </p:nvSpPr>
        <p:spPr bwMode="auto">
          <a:xfrm>
            <a:off x="366713" y="4511675"/>
            <a:ext cx="1981200" cy="369888"/>
          </a:xfrm>
          <a:prstGeom prst="rect">
            <a:avLst/>
          </a:prstGeom>
          <a:solidFill>
            <a:srgbClr val="FFFF00"/>
          </a:solidFill>
          <a:ln w="9525">
            <a:noFill/>
            <a:miter lim="800000"/>
            <a:headEnd/>
            <a:tailEnd/>
          </a:ln>
        </p:spPr>
        <p:txBody>
          <a:bodyPr>
            <a:spAutoFit/>
          </a:bodyPr>
          <a:lstStyle/>
          <a:p>
            <a:pPr>
              <a:spcBef>
                <a:spcPct val="50000"/>
              </a:spcBef>
              <a:defRPr/>
            </a:pPr>
            <a:r>
              <a:rPr lang="fa-IR" b="1">
                <a:solidFill>
                  <a:schemeClr val="tx1"/>
                </a:solidFill>
                <a:cs typeface="+mn-cs"/>
              </a:rPr>
              <a:t>تابلوهای برق</a:t>
            </a:r>
            <a:endParaRPr lang="en-US" b="1">
              <a:solidFill>
                <a:schemeClr val="tx1"/>
              </a:solidFill>
              <a:cs typeface="+mn-cs"/>
            </a:endParaRPr>
          </a:p>
        </p:txBody>
      </p:sp>
      <p:pic>
        <p:nvPicPr>
          <p:cNvPr id="39940" name="Picture 7" descr="DCP_0140"/>
          <p:cNvPicPr>
            <a:picLocks noChangeAspect="1" noChangeArrowheads="1"/>
          </p:cNvPicPr>
          <p:nvPr/>
        </p:nvPicPr>
        <p:blipFill>
          <a:blip r:embed="rId2" cstate="print"/>
          <a:srcRect/>
          <a:stretch>
            <a:fillRect/>
          </a:stretch>
        </p:blipFill>
        <p:spPr bwMode="auto">
          <a:xfrm>
            <a:off x="5791200" y="1828800"/>
            <a:ext cx="3048000" cy="2559050"/>
          </a:xfrm>
          <a:prstGeom prst="rect">
            <a:avLst/>
          </a:prstGeom>
          <a:noFill/>
          <a:ln w="9525">
            <a:noFill/>
            <a:miter lim="800000"/>
            <a:headEnd/>
            <a:tailEnd/>
          </a:ln>
        </p:spPr>
      </p:pic>
      <p:sp>
        <p:nvSpPr>
          <p:cNvPr id="99333" name="Text Box 8"/>
          <p:cNvSpPr txBox="1">
            <a:spLocks noChangeArrowheads="1"/>
          </p:cNvSpPr>
          <p:nvPr/>
        </p:nvSpPr>
        <p:spPr bwMode="auto">
          <a:xfrm>
            <a:off x="6172200" y="4572000"/>
            <a:ext cx="2362200" cy="369888"/>
          </a:xfrm>
          <a:prstGeom prst="rect">
            <a:avLst/>
          </a:prstGeom>
          <a:solidFill>
            <a:srgbClr val="FFFF00"/>
          </a:solidFill>
          <a:ln w="9525">
            <a:noFill/>
            <a:miter lim="800000"/>
            <a:headEnd/>
            <a:tailEnd/>
          </a:ln>
        </p:spPr>
        <p:txBody>
          <a:bodyPr>
            <a:spAutoFit/>
          </a:bodyPr>
          <a:lstStyle/>
          <a:p>
            <a:pPr>
              <a:spcBef>
                <a:spcPct val="50000"/>
              </a:spcBef>
              <a:defRPr/>
            </a:pPr>
            <a:r>
              <a:rPr lang="fa-IR" b="1">
                <a:solidFill>
                  <a:schemeClr val="tx1"/>
                </a:solidFill>
                <a:cs typeface="+mn-cs"/>
              </a:rPr>
              <a:t>وسائل برقی</a:t>
            </a:r>
            <a:endParaRPr lang="en-US" b="1">
              <a:solidFill>
                <a:schemeClr val="tx1"/>
              </a:solidFill>
              <a:cs typeface="+mn-cs"/>
            </a:endParaRPr>
          </a:p>
        </p:txBody>
      </p:sp>
      <p:sp>
        <p:nvSpPr>
          <p:cNvPr id="99334" name="Text Box 9"/>
          <p:cNvSpPr txBox="1">
            <a:spLocks noChangeArrowheads="1"/>
          </p:cNvSpPr>
          <p:nvPr/>
        </p:nvSpPr>
        <p:spPr bwMode="auto">
          <a:xfrm>
            <a:off x="304800" y="5181600"/>
            <a:ext cx="8534400" cy="1200150"/>
          </a:xfrm>
          <a:prstGeom prst="rect">
            <a:avLst/>
          </a:prstGeom>
          <a:noFill/>
          <a:ln w="9525">
            <a:noFill/>
            <a:miter lim="800000"/>
            <a:headEnd/>
            <a:tailEnd/>
          </a:ln>
        </p:spPr>
        <p:txBody>
          <a:bodyPr>
            <a:spAutoFit/>
          </a:bodyPr>
          <a:lstStyle/>
          <a:p>
            <a:pPr>
              <a:spcBef>
                <a:spcPct val="50000"/>
              </a:spcBef>
              <a:defRPr/>
            </a:pPr>
            <a:r>
              <a:rPr lang="fa-IR" sz="2400" b="1" dirty="0">
                <a:solidFill>
                  <a:schemeClr val="tx1"/>
                </a:solidFill>
                <a:cs typeface="+mn-cs"/>
              </a:rPr>
              <a:t>برق در هنگام اتصالی و ایجاد قوس الکتریکی و حرارت بسیار زیاد، اجسام و مواد قابل اشتعال اطراف خود را به آتش میکشد. تابلوهای برق خود اولین قربانی همین بلا میباشند. </a:t>
            </a:r>
            <a:endParaRPr lang="en-US" sz="2400" b="1" dirty="0">
              <a:solidFill>
                <a:schemeClr val="tx1"/>
              </a:solidFill>
              <a:cs typeface="+mn-cs"/>
            </a:endParaRPr>
          </a:p>
        </p:txBody>
      </p:sp>
      <p:pic>
        <p:nvPicPr>
          <p:cNvPr id="39943" name="Picture 10" descr="Electric Motor"/>
          <p:cNvPicPr>
            <a:picLocks noChangeAspect="1" noChangeArrowheads="1"/>
          </p:cNvPicPr>
          <p:nvPr/>
        </p:nvPicPr>
        <p:blipFill>
          <a:blip r:embed="rId3" cstate="print"/>
          <a:srcRect/>
          <a:stretch>
            <a:fillRect/>
          </a:stretch>
        </p:blipFill>
        <p:spPr bwMode="auto">
          <a:xfrm>
            <a:off x="2667000" y="1828800"/>
            <a:ext cx="2895600" cy="2505075"/>
          </a:xfrm>
          <a:prstGeom prst="rect">
            <a:avLst/>
          </a:prstGeom>
          <a:noFill/>
          <a:ln w="9525">
            <a:noFill/>
            <a:miter lim="800000"/>
            <a:headEnd/>
            <a:tailEnd/>
          </a:ln>
        </p:spPr>
      </p:pic>
      <p:sp>
        <p:nvSpPr>
          <p:cNvPr id="99336" name="Text Box 12"/>
          <p:cNvSpPr txBox="1">
            <a:spLocks noChangeArrowheads="1"/>
          </p:cNvSpPr>
          <p:nvPr/>
        </p:nvSpPr>
        <p:spPr bwMode="auto">
          <a:xfrm>
            <a:off x="2952750" y="4511675"/>
            <a:ext cx="2286000" cy="369888"/>
          </a:xfrm>
          <a:prstGeom prst="rect">
            <a:avLst/>
          </a:prstGeom>
          <a:solidFill>
            <a:srgbClr val="FFFF00"/>
          </a:solidFill>
          <a:ln w="9525">
            <a:noFill/>
            <a:miter lim="800000"/>
            <a:headEnd/>
            <a:tailEnd/>
          </a:ln>
        </p:spPr>
        <p:txBody>
          <a:bodyPr>
            <a:spAutoFit/>
          </a:bodyPr>
          <a:lstStyle/>
          <a:p>
            <a:pPr>
              <a:spcBef>
                <a:spcPct val="50000"/>
              </a:spcBef>
              <a:defRPr/>
            </a:pPr>
            <a:r>
              <a:rPr lang="fa-IR" b="1">
                <a:solidFill>
                  <a:schemeClr val="tx1"/>
                </a:solidFill>
                <a:cs typeface="+mn-cs"/>
              </a:rPr>
              <a:t>الکتروموتورها</a:t>
            </a:r>
            <a:endParaRPr lang="en-US" b="1">
              <a:solidFill>
                <a:schemeClr val="tx1"/>
              </a:solidFill>
              <a:cs typeface="+mn-cs"/>
            </a:endParaRPr>
          </a:p>
        </p:txBody>
      </p:sp>
      <p:pic>
        <p:nvPicPr>
          <p:cNvPr id="39945" name="Picture 13" descr="Elec Fire"/>
          <p:cNvPicPr>
            <a:picLocks noChangeAspect="1" noChangeArrowheads="1"/>
          </p:cNvPicPr>
          <p:nvPr/>
        </p:nvPicPr>
        <p:blipFill>
          <a:blip r:embed="rId4" cstate="print"/>
          <a:srcRect/>
          <a:stretch>
            <a:fillRect/>
          </a:stretch>
        </p:blipFill>
        <p:spPr bwMode="auto">
          <a:xfrm>
            <a:off x="304800" y="1828800"/>
            <a:ext cx="2133600" cy="2514600"/>
          </a:xfrm>
          <a:prstGeom prst="rect">
            <a:avLst/>
          </a:prstGeom>
          <a:noFill/>
          <a:ln w="9525">
            <a:noFill/>
            <a:miter lim="800000"/>
            <a:headEnd/>
            <a:tailEnd/>
          </a:ln>
        </p:spPr>
      </p:pic>
      <p:sp>
        <p:nvSpPr>
          <p:cNvPr id="99338" name="Text Box 14"/>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defRPr/>
            </a:pPr>
            <a:r>
              <a:rPr lang="en-US" sz="2000" b="1">
                <a:solidFill>
                  <a:schemeClr val="tx1"/>
                </a:solidFill>
                <a:cs typeface="+mn-cs"/>
              </a:rPr>
              <a:t>BASIC FIRE FIGHTING</a:t>
            </a:r>
          </a:p>
        </p:txBody>
      </p:sp>
      <p:sp>
        <p:nvSpPr>
          <p:cNvPr id="99339" name="Oval 16"/>
          <p:cNvSpPr>
            <a:spLocks noChangeArrowheads="1"/>
          </p:cNvSpPr>
          <p:nvPr/>
        </p:nvSpPr>
        <p:spPr bwMode="auto">
          <a:xfrm>
            <a:off x="7315200" y="533400"/>
            <a:ext cx="1143000" cy="1143000"/>
          </a:xfrm>
          <a:prstGeom prst="ellipse">
            <a:avLst/>
          </a:prstGeom>
          <a:solidFill>
            <a:schemeClr val="accent1"/>
          </a:solidFill>
          <a:ln w="9525">
            <a:solidFill>
              <a:schemeClr val="tx1"/>
            </a:solidFill>
            <a:round/>
            <a:headEnd/>
            <a:tailEnd/>
          </a:ln>
        </p:spPr>
        <p:txBody>
          <a:bodyPr wrap="none" anchor="ctr"/>
          <a:lstStyle/>
          <a:p>
            <a:pPr>
              <a:defRPr/>
            </a:pPr>
            <a:r>
              <a:rPr lang="fa-IR" sz="4000" b="1">
                <a:solidFill>
                  <a:schemeClr val="tx1"/>
                </a:solidFill>
                <a:cs typeface="+mn-cs"/>
              </a:rPr>
              <a:t>برق</a:t>
            </a:r>
            <a:endParaRPr lang="en-US" sz="4000" b="1">
              <a:solidFill>
                <a:schemeClr val="tx1"/>
              </a:solidFill>
              <a:cs typeface="+mn-cs"/>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2590800" y="685800"/>
            <a:ext cx="4038600" cy="823913"/>
          </a:xfrm>
          <a:prstGeom prst="rect">
            <a:avLst/>
          </a:prstGeom>
          <a:solidFill>
            <a:srgbClr val="FF0000"/>
          </a:solidFill>
          <a:ln w="9525" algn="ctr">
            <a:noFill/>
            <a:miter lim="800000"/>
            <a:headEnd/>
            <a:tailEnd/>
          </a:ln>
        </p:spPr>
        <p:txBody>
          <a:bodyPr>
            <a:spAutoFit/>
          </a:bodyPr>
          <a:lstStyle/>
          <a:p>
            <a:pPr>
              <a:spcBef>
                <a:spcPct val="50000"/>
              </a:spcBef>
              <a:defRPr/>
            </a:pPr>
            <a:r>
              <a:rPr lang="fa-IR" sz="4800" b="1" dirty="0">
                <a:solidFill>
                  <a:srgbClr val="FFFF00"/>
                </a:solidFill>
                <a:cs typeface="+mn-cs"/>
              </a:rPr>
              <a:t>آتش نوع“</a:t>
            </a:r>
            <a:r>
              <a:rPr lang="en-US" sz="4800" b="1" dirty="0">
                <a:solidFill>
                  <a:srgbClr val="FFFF00"/>
                </a:solidFill>
                <a:cs typeface="+mn-cs"/>
              </a:rPr>
              <a:t>D</a:t>
            </a:r>
            <a:r>
              <a:rPr lang="fa-IR" sz="4800" b="1" dirty="0">
                <a:solidFill>
                  <a:srgbClr val="FFFF00"/>
                </a:solidFill>
                <a:cs typeface="+mn-cs"/>
              </a:rPr>
              <a:t>“</a:t>
            </a:r>
            <a:endParaRPr lang="en-US" sz="4800" b="1" dirty="0">
              <a:solidFill>
                <a:srgbClr val="FFFF00"/>
              </a:solidFill>
              <a:cs typeface="+mn-cs"/>
            </a:endParaRPr>
          </a:p>
        </p:txBody>
      </p:sp>
      <p:sp>
        <p:nvSpPr>
          <p:cNvPr id="95235" name="Text Box 4"/>
          <p:cNvSpPr txBox="1">
            <a:spLocks noChangeArrowheads="1"/>
          </p:cNvSpPr>
          <p:nvPr/>
        </p:nvSpPr>
        <p:spPr bwMode="auto">
          <a:xfrm>
            <a:off x="838200" y="5638800"/>
            <a:ext cx="7620000" cy="830263"/>
          </a:xfrm>
          <a:prstGeom prst="rect">
            <a:avLst/>
          </a:prstGeom>
          <a:solidFill>
            <a:srgbClr val="FFFF00"/>
          </a:solidFill>
          <a:ln w="9525">
            <a:noFill/>
            <a:miter lim="800000"/>
            <a:headEnd/>
            <a:tailEnd/>
          </a:ln>
        </p:spPr>
        <p:txBody>
          <a:bodyPr>
            <a:spAutoFit/>
          </a:bodyPr>
          <a:lstStyle/>
          <a:p>
            <a:pPr>
              <a:spcBef>
                <a:spcPct val="50000"/>
              </a:spcBef>
              <a:defRPr/>
            </a:pPr>
            <a:r>
              <a:rPr lang="fa-IR" sz="2400" b="1" dirty="0">
                <a:solidFill>
                  <a:schemeClr val="tx1"/>
                </a:solidFill>
                <a:cs typeface="+mn-cs"/>
              </a:rPr>
              <a:t>این نوع آتش بسیار نادر است و درآتش سوزیهای بدنه هواپیما دیده میشود</a:t>
            </a:r>
            <a:endParaRPr lang="en-US" sz="2000" b="1" dirty="0">
              <a:solidFill>
                <a:schemeClr val="tx1"/>
              </a:solidFill>
              <a:cs typeface="+mn-cs"/>
            </a:endParaRPr>
          </a:p>
        </p:txBody>
      </p:sp>
      <p:pic>
        <p:nvPicPr>
          <p:cNvPr id="40964" name="Picture 6" descr="YIP_09"/>
          <p:cNvPicPr>
            <a:picLocks noChangeAspect="1" noChangeArrowheads="1"/>
          </p:cNvPicPr>
          <p:nvPr/>
        </p:nvPicPr>
        <p:blipFill>
          <a:blip r:embed="rId2" cstate="print"/>
          <a:srcRect l="1219" t="2098" r="2438" b="3496"/>
          <a:stretch>
            <a:fillRect/>
          </a:stretch>
        </p:blipFill>
        <p:spPr bwMode="auto">
          <a:xfrm>
            <a:off x="1562100" y="1524000"/>
            <a:ext cx="6019800" cy="3429000"/>
          </a:xfrm>
          <a:prstGeom prst="rect">
            <a:avLst/>
          </a:prstGeom>
          <a:noFill/>
          <a:ln w="9525">
            <a:noFill/>
            <a:miter lim="800000"/>
            <a:headEnd/>
            <a:tailEnd/>
          </a:ln>
        </p:spPr>
      </p:pic>
      <p:sp>
        <p:nvSpPr>
          <p:cNvPr id="40965" name="Text Box 7"/>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
        <p:nvSpPr>
          <p:cNvPr id="95238" name="Rectangle 8"/>
          <p:cNvSpPr>
            <a:spLocks noChangeArrowheads="1"/>
          </p:cNvSpPr>
          <p:nvPr/>
        </p:nvSpPr>
        <p:spPr bwMode="auto">
          <a:xfrm>
            <a:off x="1676400" y="4997450"/>
            <a:ext cx="5791200" cy="641350"/>
          </a:xfrm>
          <a:prstGeom prst="rect">
            <a:avLst/>
          </a:prstGeom>
          <a:solidFill>
            <a:srgbClr val="FFFF00"/>
          </a:solidFill>
          <a:ln w="9525" algn="ctr">
            <a:noFill/>
            <a:miter lim="800000"/>
            <a:headEnd/>
            <a:tailEnd/>
          </a:ln>
        </p:spPr>
        <p:txBody>
          <a:bodyPr>
            <a:spAutoFit/>
          </a:bodyPr>
          <a:lstStyle/>
          <a:p>
            <a:pPr>
              <a:spcBef>
                <a:spcPct val="50000"/>
              </a:spcBef>
              <a:defRPr/>
            </a:pPr>
            <a:r>
              <a:rPr lang="fa-IR" sz="3600" b="1" dirty="0">
                <a:solidFill>
                  <a:srgbClr val="FF0000"/>
                </a:solidFill>
                <a:cs typeface="+mn-cs"/>
              </a:rPr>
              <a:t>فلزات آتشگیر مانند منگنز ، پتاسیم</a:t>
            </a:r>
            <a:endParaRPr lang="en-US" sz="3600" b="1" dirty="0">
              <a:solidFill>
                <a:srgbClr val="FF0000"/>
              </a:solidFill>
              <a:cs typeface="+mn-cs"/>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WATRPITL"/>
          <p:cNvPicPr>
            <a:picLocks noChangeAspect="1" noChangeArrowheads="1"/>
          </p:cNvPicPr>
          <p:nvPr/>
        </p:nvPicPr>
        <p:blipFill>
          <a:blip r:embed="rId2" cstate="print"/>
          <a:srcRect/>
          <a:stretch>
            <a:fillRect/>
          </a:stretch>
        </p:blipFill>
        <p:spPr bwMode="auto">
          <a:xfrm>
            <a:off x="457200" y="1524000"/>
            <a:ext cx="3733800" cy="3073400"/>
          </a:xfrm>
          <a:prstGeom prst="rect">
            <a:avLst/>
          </a:prstGeom>
          <a:noFill/>
          <a:ln w="9525">
            <a:noFill/>
            <a:miter lim="800000"/>
            <a:headEnd/>
            <a:tailEnd/>
          </a:ln>
        </p:spPr>
      </p:pic>
      <p:sp>
        <p:nvSpPr>
          <p:cNvPr id="41987" name="Text Box 5"/>
          <p:cNvSpPr txBox="1">
            <a:spLocks noChangeArrowheads="1"/>
          </p:cNvSpPr>
          <p:nvPr/>
        </p:nvSpPr>
        <p:spPr bwMode="auto">
          <a:xfrm>
            <a:off x="171450" y="4972050"/>
            <a:ext cx="8915400" cy="1446213"/>
          </a:xfrm>
          <a:prstGeom prst="rect">
            <a:avLst/>
          </a:prstGeom>
          <a:noFill/>
          <a:ln w="9525">
            <a:noFill/>
            <a:miter lim="800000"/>
            <a:headEnd/>
            <a:tailEnd/>
          </a:ln>
        </p:spPr>
        <p:txBody>
          <a:bodyPr>
            <a:spAutoFit/>
          </a:bodyPr>
          <a:lstStyle/>
          <a:p>
            <a:pPr>
              <a:spcBef>
                <a:spcPct val="50000"/>
              </a:spcBef>
            </a:pPr>
            <a:r>
              <a:rPr lang="fa-IR" sz="2200" b="1">
                <a:solidFill>
                  <a:schemeClr val="tx1"/>
                </a:solidFill>
                <a:latin typeface="Times New Roman" pitchFamily="18" charset="0"/>
                <a:cs typeface="B Nazanin" pitchFamily="2" charset="-78"/>
              </a:rPr>
              <a:t>آتش نوع </a:t>
            </a:r>
            <a:r>
              <a:rPr lang="en-US" sz="2200" b="1">
                <a:solidFill>
                  <a:schemeClr val="tx1"/>
                </a:solidFill>
                <a:latin typeface="Times New Roman" pitchFamily="18" charset="0"/>
                <a:cs typeface="B Nazanin" pitchFamily="2" charset="-78"/>
              </a:rPr>
              <a:t>“ A “</a:t>
            </a:r>
            <a:r>
              <a:rPr lang="fa-IR" sz="2200" b="1">
                <a:solidFill>
                  <a:schemeClr val="tx1"/>
                </a:solidFill>
                <a:latin typeface="Times New Roman" pitchFamily="18" charset="0"/>
                <a:cs typeface="B Nazanin" pitchFamily="2" charset="-78"/>
              </a:rPr>
              <a:t> باآب خاموش میشود. آب ماده سوختنی را خنک میکند و آتش خاموش میگردد. این نوع آتش را پس از اطفاء ترک نکنید تا زمانیکه مطمئن شوید دوباره آتش نمیگیرد زیرا ماده سوختنی پس از خشک شدن و با گرمای مناسب ممکن است دوباره شعله ور شود. همیشه پشت به باد بایستید.</a:t>
            </a:r>
            <a:endParaRPr lang="en-US" sz="2200" b="1">
              <a:solidFill>
                <a:schemeClr val="tx1"/>
              </a:solidFill>
              <a:latin typeface="Times New Roman" pitchFamily="18" charset="0"/>
              <a:cs typeface="B Nazanin" pitchFamily="2" charset="-78"/>
            </a:endParaRPr>
          </a:p>
        </p:txBody>
      </p:sp>
      <p:pic>
        <p:nvPicPr>
          <p:cNvPr id="41988" name="Picture 6" descr="Fire Hydrant"/>
          <p:cNvPicPr>
            <a:picLocks noChangeAspect="1" noChangeArrowheads="1"/>
          </p:cNvPicPr>
          <p:nvPr/>
        </p:nvPicPr>
        <p:blipFill>
          <a:blip r:embed="rId3" cstate="print"/>
          <a:srcRect/>
          <a:stretch>
            <a:fillRect/>
          </a:stretch>
        </p:blipFill>
        <p:spPr bwMode="auto">
          <a:xfrm>
            <a:off x="6630988" y="990600"/>
            <a:ext cx="2073275" cy="3124200"/>
          </a:xfrm>
          <a:prstGeom prst="rect">
            <a:avLst/>
          </a:prstGeom>
          <a:noFill/>
          <a:ln w="9525">
            <a:noFill/>
            <a:miter lim="800000"/>
            <a:headEnd/>
            <a:tailEnd/>
          </a:ln>
        </p:spPr>
      </p:pic>
      <p:pic>
        <p:nvPicPr>
          <p:cNvPr id="41989" name="Picture 7" descr="Fire Hose Box"/>
          <p:cNvPicPr>
            <a:picLocks noChangeAspect="1" noChangeArrowheads="1"/>
          </p:cNvPicPr>
          <p:nvPr/>
        </p:nvPicPr>
        <p:blipFill>
          <a:blip r:embed="rId4" cstate="print"/>
          <a:srcRect/>
          <a:stretch>
            <a:fillRect/>
          </a:stretch>
        </p:blipFill>
        <p:spPr bwMode="auto">
          <a:xfrm>
            <a:off x="4484688" y="984250"/>
            <a:ext cx="2078037" cy="3130550"/>
          </a:xfrm>
          <a:prstGeom prst="rect">
            <a:avLst/>
          </a:prstGeom>
          <a:noFill/>
          <a:ln w="9525">
            <a:noFill/>
            <a:miter lim="800000"/>
            <a:headEnd/>
            <a:tailEnd/>
          </a:ln>
        </p:spPr>
      </p:pic>
      <p:sp>
        <p:nvSpPr>
          <p:cNvPr id="41990" name="Text Box 8"/>
          <p:cNvSpPr txBox="1">
            <a:spLocks noChangeArrowheads="1"/>
          </p:cNvSpPr>
          <p:nvPr/>
        </p:nvSpPr>
        <p:spPr bwMode="auto">
          <a:xfrm>
            <a:off x="6934200" y="4159250"/>
            <a:ext cx="1371600" cy="641350"/>
          </a:xfrm>
          <a:prstGeom prst="rect">
            <a:avLst/>
          </a:prstGeom>
          <a:solidFill>
            <a:srgbClr val="FFFF00"/>
          </a:solidFill>
          <a:ln w="9525">
            <a:noFill/>
            <a:miter lim="800000"/>
            <a:headEnd/>
            <a:tailEnd/>
          </a:ln>
        </p:spPr>
        <p:txBody>
          <a:bodyPr>
            <a:spAutoFit/>
          </a:bodyPr>
          <a:lstStyle/>
          <a:p>
            <a:pPr>
              <a:spcBef>
                <a:spcPct val="50000"/>
              </a:spcBef>
            </a:pPr>
            <a:r>
              <a:rPr lang="en-US" b="1">
                <a:latin typeface="Times New Roman" pitchFamily="18" charset="0"/>
                <a:cs typeface="Times New Roman" pitchFamily="18" charset="0"/>
              </a:rPr>
              <a:t>Fire Hydrant</a:t>
            </a:r>
          </a:p>
        </p:txBody>
      </p:sp>
      <p:sp>
        <p:nvSpPr>
          <p:cNvPr id="41991" name="Text Box 9"/>
          <p:cNvSpPr txBox="1">
            <a:spLocks noChangeArrowheads="1"/>
          </p:cNvSpPr>
          <p:nvPr/>
        </p:nvSpPr>
        <p:spPr bwMode="auto">
          <a:xfrm>
            <a:off x="4648200" y="4311650"/>
            <a:ext cx="1524000" cy="366713"/>
          </a:xfrm>
          <a:prstGeom prst="rect">
            <a:avLst/>
          </a:prstGeom>
          <a:solidFill>
            <a:srgbClr val="FFFF00"/>
          </a:solidFill>
          <a:ln w="9525">
            <a:noFill/>
            <a:miter lim="800000"/>
            <a:headEnd/>
            <a:tailEnd/>
          </a:ln>
        </p:spPr>
        <p:txBody>
          <a:bodyPr>
            <a:spAutoFit/>
          </a:bodyPr>
          <a:lstStyle/>
          <a:p>
            <a:pPr>
              <a:spcBef>
                <a:spcPct val="50000"/>
              </a:spcBef>
            </a:pPr>
            <a:r>
              <a:rPr lang="en-US" b="1">
                <a:latin typeface="Times New Roman" pitchFamily="18" charset="0"/>
                <a:cs typeface="Times New Roman" pitchFamily="18" charset="0"/>
              </a:rPr>
              <a:t>Fire Hose</a:t>
            </a:r>
          </a:p>
        </p:txBody>
      </p:sp>
      <p:sp>
        <p:nvSpPr>
          <p:cNvPr id="96264" name="Text Box 10"/>
          <p:cNvSpPr txBox="1">
            <a:spLocks noChangeArrowheads="1"/>
          </p:cNvSpPr>
          <p:nvPr/>
        </p:nvSpPr>
        <p:spPr bwMode="auto">
          <a:xfrm>
            <a:off x="1676400" y="304800"/>
            <a:ext cx="2362200" cy="1016000"/>
          </a:xfrm>
          <a:prstGeom prst="rect">
            <a:avLst/>
          </a:prstGeom>
          <a:solidFill>
            <a:srgbClr val="FF0000"/>
          </a:solidFill>
          <a:ln w="9525">
            <a:noFill/>
            <a:miter lim="800000"/>
            <a:headEnd/>
            <a:tailEnd/>
          </a:ln>
        </p:spPr>
        <p:txBody>
          <a:bodyPr>
            <a:spAutoFit/>
          </a:bodyPr>
          <a:lstStyle/>
          <a:p>
            <a:pPr>
              <a:spcBef>
                <a:spcPct val="50000"/>
              </a:spcBef>
              <a:defRPr/>
            </a:pPr>
            <a:r>
              <a:rPr lang="en-US" sz="2400" b="1" dirty="0">
                <a:solidFill>
                  <a:schemeClr val="tx1"/>
                </a:solidFill>
                <a:latin typeface="Times New Roman" pitchFamily="18" charset="0"/>
                <a:cs typeface="+mn-cs"/>
              </a:rPr>
              <a:t> “A”</a:t>
            </a:r>
            <a:r>
              <a:rPr lang="fa-IR" sz="2400" b="1" dirty="0">
                <a:solidFill>
                  <a:schemeClr val="tx1"/>
                </a:solidFill>
                <a:latin typeface="Times New Roman" pitchFamily="18" charset="0"/>
                <a:cs typeface="+mn-cs"/>
              </a:rPr>
              <a:t>آتش نوع </a:t>
            </a:r>
          </a:p>
          <a:p>
            <a:pPr>
              <a:spcBef>
                <a:spcPct val="50000"/>
              </a:spcBef>
              <a:defRPr/>
            </a:pPr>
            <a:r>
              <a:rPr lang="fa-IR" sz="2400" b="1" dirty="0">
                <a:solidFill>
                  <a:schemeClr val="tx1"/>
                </a:solidFill>
                <a:latin typeface="Times New Roman" pitchFamily="18" charset="0"/>
                <a:cs typeface="+mn-cs"/>
              </a:rPr>
              <a:t>چوب، کاغذ، پارچه</a:t>
            </a:r>
            <a:endParaRPr lang="en-US" sz="2400" b="1" dirty="0">
              <a:solidFill>
                <a:schemeClr val="tx1"/>
              </a:solidFill>
              <a:latin typeface="Times New Roman" pitchFamily="18" charset="0"/>
              <a:cs typeface="+mn-cs"/>
            </a:endParaRPr>
          </a:p>
        </p:txBody>
      </p:sp>
      <p:sp>
        <p:nvSpPr>
          <p:cNvPr id="41993" name="Text Box 11"/>
          <p:cNvSpPr txBox="1">
            <a:spLocks noChangeArrowheads="1"/>
          </p:cNvSpPr>
          <p:nvPr/>
        </p:nvSpPr>
        <p:spPr bwMode="auto">
          <a:xfrm>
            <a:off x="6324600" y="120650"/>
            <a:ext cx="2700338" cy="396875"/>
          </a:xfrm>
          <a:prstGeom prst="rect">
            <a:avLst/>
          </a:prstGeom>
          <a:noFill/>
          <a:ln w="76200" cmpd="tri" algn="ctr">
            <a:noFill/>
            <a:miter lim="800000"/>
            <a:headEnd/>
            <a:tailEnd/>
          </a:ln>
        </p:spPr>
        <p:txBody>
          <a:bodyPr>
            <a:spAutoFit/>
          </a:bodyPr>
          <a:lstStyle/>
          <a:p>
            <a:pPr>
              <a:spcBef>
                <a:spcPct val="50000"/>
              </a:spcBef>
            </a:pPr>
            <a:r>
              <a:rPr lang="en-US" sz="2000" b="1">
                <a:solidFill>
                  <a:schemeClr val="bg1"/>
                </a:solidFill>
              </a:rPr>
              <a:t>How To Extinguish</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stubborn"/>
          <p:cNvPicPr>
            <a:picLocks noChangeAspect="1" noChangeArrowheads="1"/>
          </p:cNvPicPr>
          <p:nvPr/>
        </p:nvPicPr>
        <p:blipFill>
          <a:blip r:embed="rId2" cstate="print"/>
          <a:srcRect/>
          <a:stretch>
            <a:fillRect/>
          </a:stretch>
        </p:blipFill>
        <p:spPr bwMode="auto">
          <a:xfrm>
            <a:off x="381000" y="1131888"/>
            <a:ext cx="5715000" cy="4095750"/>
          </a:xfrm>
          <a:prstGeom prst="rect">
            <a:avLst/>
          </a:prstGeom>
          <a:noFill/>
          <a:ln w="9525">
            <a:noFill/>
            <a:miter lim="800000"/>
            <a:headEnd/>
            <a:tailEnd/>
          </a:ln>
        </p:spPr>
      </p:pic>
      <p:sp>
        <p:nvSpPr>
          <p:cNvPr id="97283" name="Text Box 5"/>
          <p:cNvSpPr txBox="1">
            <a:spLocks noChangeArrowheads="1"/>
          </p:cNvSpPr>
          <p:nvPr/>
        </p:nvSpPr>
        <p:spPr bwMode="auto">
          <a:xfrm>
            <a:off x="381000" y="5273675"/>
            <a:ext cx="8534400" cy="1200150"/>
          </a:xfrm>
          <a:prstGeom prst="rect">
            <a:avLst/>
          </a:prstGeom>
          <a:noFill/>
          <a:ln w="9525">
            <a:noFill/>
            <a:miter lim="800000"/>
            <a:headEnd/>
            <a:tailEnd/>
          </a:ln>
        </p:spPr>
        <p:txBody>
          <a:bodyPr>
            <a:spAutoFit/>
          </a:bodyPr>
          <a:lstStyle/>
          <a:p>
            <a:pPr>
              <a:spcBef>
                <a:spcPct val="50000"/>
              </a:spcBef>
              <a:defRPr/>
            </a:pPr>
            <a:r>
              <a:rPr lang="fa-IR" sz="2400" b="1" dirty="0">
                <a:solidFill>
                  <a:schemeClr val="tx1"/>
                </a:solidFill>
                <a:latin typeface="Times New Roman" pitchFamily="18" charset="0"/>
                <a:cs typeface="+mn-cs"/>
              </a:rPr>
              <a:t>پودر خشک و گاز </a:t>
            </a:r>
            <a:r>
              <a:rPr lang="en-US" sz="2400" b="1" dirty="0">
                <a:solidFill>
                  <a:schemeClr val="tx1"/>
                </a:solidFill>
                <a:latin typeface="Times New Roman" pitchFamily="18" charset="0"/>
                <a:cs typeface="+mn-cs"/>
              </a:rPr>
              <a:t>CO2</a:t>
            </a:r>
            <a:r>
              <a:rPr lang="fa-IR" sz="2400" b="1" dirty="0">
                <a:solidFill>
                  <a:schemeClr val="tx1"/>
                </a:solidFill>
                <a:latin typeface="Times New Roman" pitchFamily="18" charset="0"/>
                <a:cs typeface="+mn-cs"/>
              </a:rPr>
              <a:t> و همچنین فوم مطمئن ترین راه برای خاموش کردن آتش هیدروکربنها و یا مشتقات نفتی میباشد. آنها آتش راخفه میکنند یعنی از رسیدن اکسیژن به سوخت جلوگیری مینمایند.</a:t>
            </a:r>
            <a:endParaRPr lang="en-US" sz="2400" b="1" dirty="0">
              <a:solidFill>
                <a:schemeClr val="tx1"/>
              </a:solidFill>
              <a:latin typeface="Times New Roman" pitchFamily="18" charset="0"/>
              <a:cs typeface="+mn-cs"/>
            </a:endParaRPr>
          </a:p>
        </p:txBody>
      </p:sp>
      <p:sp>
        <p:nvSpPr>
          <p:cNvPr id="97284" name="Text Box 7"/>
          <p:cNvSpPr txBox="1">
            <a:spLocks noChangeArrowheads="1"/>
          </p:cNvSpPr>
          <p:nvPr/>
        </p:nvSpPr>
        <p:spPr bwMode="auto">
          <a:xfrm>
            <a:off x="4267200" y="1524000"/>
            <a:ext cx="2133600" cy="779463"/>
          </a:xfrm>
          <a:prstGeom prst="rect">
            <a:avLst/>
          </a:prstGeom>
          <a:solidFill>
            <a:srgbClr val="FFFF00"/>
          </a:solidFill>
          <a:ln w="9525">
            <a:noFill/>
            <a:miter lim="800000"/>
            <a:headEnd/>
            <a:tailEnd/>
          </a:ln>
        </p:spPr>
        <p:txBody>
          <a:bodyPr>
            <a:spAutoFit/>
          </a:bodyPr>
          <a:lstStyle/>
          <a:p>
            <a:pPr>
              <a:spcBef>
                <a:spcPct val="50000"/>
              </a:spcBef>
              <a:defRPr/>
            </a:pPr>
            <a:r>
              <a:rPr lang="fa-IR" b="1" dirty="0">
                <a:solidFill>
                  <a:srgbClr val="FF3300"/>
                </a:solidFill>
                <a:latin typeface="Times New Roman" pitchFamily="18" charset="0"/>
                <a:cs typeface="+mn-cs"/>
              </a:rPr>
              <a:t>پودر خشک و گاز </a:t>
            </a:r>
            <a:r>
              <a:rPr lang="en-US" b="1" dirty="0">
                <a:solidFill>
                  <a:srgbClr val="FF3300"/>
                </a:solidFill>
                <a:latin typeface="Times New Roman" pitchFamily="18" charset="0"/>
                <a:cs typeface="+mn-cs"/>
              </a:rPr>
              <a:t>CO2</a:t>
            </a:r>
            <a:endParaRPr lang="fa-IR" b="1" dirty="0">
              <a:solidFill>
                <a:srgbClr val="FF3300"/>
              </a:solidFill>
              <a:latin typeface="Times New Roman" pitchFamily="18" charset="0"/>
              <a:cs typeface="+mn-cs"/>
            </a:endParaRPr>
          </a:p>
          <a:p>
            <a:pPr>
              <a:spcBef>
                <a:spcPct val="50000"/>
              </a:spcBef>
              <a:defRPr/>
            </a:pPr>
            <a:r>
              <a:rPr lang="fa-IR" b="1" dirty="0">
                <a:latin typeface="Times New Roman" pitchFamily="18" charset="0"/>
                <a:cs typeface="+mn-cs"/>
              </a:rPr>
              <a:t> برای آتش های کوچک</a:t>
            </a:r>
            <a:endParaRPr lang="en-US" b="1" dirty="0">
              <a:latin typeface="Times New Roman" pitchFamily="18" charset="0"/>
              <a:cs typeface="+mn-cs"/>
            </a:endParaRPr>
          </a:p>
        </p:txBody>
      </p:sp>
      <p:sp>
        <p:nvSpPr>
          <p:cNvPr id="97285" name="Text Box 9"/>
          <p:cNvSpPr txBox="1">
            <a:spLocks noChangeArrowheads="1"/>
          </p:cNvSpPr>
          <p:nvPr/>
        </p:nvSpPr>
        <p:spPr bwMode="auto">
          <a:xfrm>
            <a:off x="4343400" y="4095750"/>
            <a:ext cx="2057400" cy="779463"/>
          </a:xfrm>
          <a:prstGeom prst="rect">
            <a:avLst/>
          </a:prstGeom>
          <a:solidFill>
            <a:srgbClr val="FFFF00"/>
          </a:solidFill>
          <a:ln w="9525">
            <a:noFill/>
            <a:miter lim="800000"/>
            <a:headEnd/>
            <a:tailEnd/>
          </a:ln>
        </p:spPr>
        <p:txBody>
          <a:bodyPr>
            <a:spAutoFit/>
          </a:bodyPr>
          <a:lstStyle/>
          <a:p>
            <a:pPr>
              <a:spcBef>
                <a:spcPct val="50000"/>
              </a:spcBef>
              <a:defRPr/>
            </a:pPr>
            <a:r>
              <a:rPr lang="en-US" b="1" dirty="0">
                <a:solidFill>
                  <a:srgbClr val="FF3300"/>
                </a:solidFill>
                <a:latin typeface="Times New Roman" pitchFamily="18" charset="0"/>
                <a:cs typeface="+mn-cs"/>
              </a:rPr>
              <a:t>Foam Monitor</a:t>
            </a:r>
          </a:p>
          <a:p>
            <a:pPr>
              <a:spcBef>
                <a:spcPct val="50000"/>
              </a:spcBef>
              <a:defRPr/>
            </a:pPr>
            <a:r>
              <a:rPr lang="fa-IR" b="1" dirty="0">
                <a:latin typeface="Times New Roman" pitchFamily="18" charset="0"/>
                <a:cs typeface="+mn-cs"/>
              </a:rPr>
              <a:t>برای آتشهای بزرگ</a:t>
            </a:r>
            <a:endParaRPr lang="en-US" b="1" dirty="0">
              <a:latin typeface="Times New Roman" pitchFamily="18" charset="0"/>
              <a:cs typeface="+mn-cs"/>
            </a:endParaRPr>
          </a:p>
        </p:txBody>
      </p:sp>
      <p:pic>
        <p:nvPicPr>
          <p:cNvPr id="43014" name="Picture 10" descr="Dry Powder Ext"/>
          <p:cNvPicPr>
            <a:picLocks noChangeAspect="1" noChangeArrowheads="1"/>
          </p:cNvPicPr>
          <p:nvPr/>
        </p:nvPicPr>
        <p:blipFill>
          <a:blip r:embed="rId3" cstate="print"/>
          <a:srcRect/>
          <a:stretch>
            <a:fillRect/>
          </a:stretch>
        </p:blipFill>
        <p:spPr bwMode="auto">
          <a:xfrm>
            <a:off x="6477000" y="1066800"/>
            <a:ext cx="2362200" cy="2055813"/>
          </a:xfrm>
          <a:prstGeom prst="rect">
            <a:avLst/>
          </a:prstGeom>
          <a:noFill/>
          <a:ln w="9525">
            <a:noFill/>
            <a:miter lim="800000"/>
            <a:headEnd/>
            <a:tailEnd/>
          </a:ln>
        </p:spPr>
      </p:pic>
      <p:pic>
        <p:nvPicPr>
          <p:cNvPr id="43015" name="Picture 11" descr="Foam Cannon"/>
          <p:cNvPicPr>
            <a:picLocks noChangeAspect="1" noChangeArrowheads="1"/>
          </p:cNvPicPr>
          <p:nvPr/>
        </p:nvPicPr>
        <p:blipFill>
          <a:blip r:embed="rId4" cstate="print"/>
          <a:srcRect l="17021" t="6409" r="23404" b="16689"/>
          <a:stretch>
            <a:fillRect/>
          </a:stretch>
        </p:blipFill>
        <p:spPr bwMode="auto">
          <a:xfrm>
            <a:off x="6477000" y="3233738"/>
            <a:ext cx="2362200" cy="2024062"/>
          </a:xfrm>
          <a:prstGeom prst="rect">
            <a:avLst/>
          </a:prstGeom>
          <a:noFill/>
          <a:ln w="9525">
            <a:noFill/>
            <a:miter lim="800000"/>
            <a:headEnd/>
            <a:tailEnd/>
          </a:ln>
        </p:spPr>
      </p:pic>
      <p:sp>
        <p:nvSpPr>
          <p:cNvPr id="43016" name="Text Box 12"/>
          <p:cNvSpPr txBox="1">
            <a:spLocks noChangeArrowheads="1"/>
          </p:cNvSpPr>
          <p:nvPr/>
        </p:nvSpPr>
        <p:spPr bwMode="auto">
          <a:xfrm>
            <a:off x="6858000" y="120650"/>
            <a:ext cx="2166938" cy="336550"/>
          </a:xfrm>
          <a:prstGeom prst="rect">
            <a:avLst/>
          </a:prstGeom>
          <a:noFill/>
          <a:ln w="9525">
            <a:noFill/>
            <a:miter lim="800000"/>
            <a:headEnd/>
            <a:tailEnd/>
          </a:ln>
        </p:spPr>
        <p:txBody>
          <a:bodyPr>
            <a:spAutoFit/>
          </a:bodyPr>
          <a:lstStyle/>
          <a:p>
            <a:pPr>
              <a:spcBef>
                <a:spcPct val="50000"/>
              </a:spcBef>
            </a:pPr>
            <a:r>
              <a:rPr lang="en-US" sz="1600" b="1">
                <a:solidFill>
                  <a:schemeClr val="bg1"/>
                </a:solidFill>
              </a:rPr>
              <a:t>How To Extinguish</a:t>
            </a:r>
          </a:p>
        </p:txBody>
      </p:sp>
      <p:sp>
        <p:nvSpPr>
          <p:cNvPr id="97289" name="Text Box 2"/>
          <p:cNvSpPr txBox="1">
            <a:spLocks noChangeArrowheads="1"/>
          </p:cNvSpPr>
          <p:nvPr/>
        </p:nvSpPr>
        <p:spPr bwMode="auto">
          <a:xfrm>
            <a:off x="1981200" y="76200"/>
            <a:ext cx="2895600" cy="1016000"/>
          </a:xfrm>
          <a:prstGeom prst="rect">
            <a:avLst/>
          </a:prstGeom>
          <a:solidFill>
            <a:srgbClr val="FF0000"/>
          </a:solidFill>
          <a:ln w="9525" algn="ctr">
            <a:noFill/>
            <a:miter lim="800000"/>
            <a:headEnd/>
            <a:tailEnd/>
          </a:ln>
        </p:spPr>
        <p:txBody>
          <a:bodyPr>
            <a:spAutoFit/>
          </a:bodyPr>
          <a:lstStyle/>
          <a:p>
            <a:pPr>
              <a:spcBef>
                <a:spcPct val="50000"/>
              </a:spcBef>
              <a:defRPr/>
            </a:pPr>
            <a:r>
              <a:rPr lang="en-US" sz="2400" b="1" dirty="0">
                <a:solidFill>
                  <a:schemeClr val="tx1"/>
                </a:solidFill>
                <a:latin typeface="Times New Roman" pitchFamily="18" charset="0"/>
                <a:cs typeface="+mn-cs"/>
              </a:rPr>
              <a:t> “B”</a:t>
            </a:r>
            <a:r>
              <a:rPr lang="fa-IR" sz="2400" b="1" dirty="0">
                <a:solidFill>
                  <a:schemeClr val="tx1"/>
                </a:solidFill>
                <a:latin typeface="Times New Roman" pitchFamily="18" charset="0"/>
                <a:cs typeface="+mn-cs"/>
              </a:rPr>
              <a:t>آتش نوع </a:t>
            </a:r>
          </a:p>
          <a:p>
            <a:pPr>
              <a:spcBef>
                <a:spcPct val="50000"/>
              </a:spcBef>
              <a:defRPr/>
            </a:pPr>
            <a:r>
              <a:rPr lang="fa-IR" sz="2400" b="1" dirty="0">
                <a:solidFill>
                  <a:schemeClr val="tx1"/>
                </a:solidFill>
                <a:latin typeface="Times New Roman" pitchFamily="18" charset="0"/>
                <a:cs typeface="+mn-cs"/>
              </a:rPr>
              <a:t>مایعات نفتی،گازها</a:t>
            </a:r>
            <a:endParaRPr lang="en-US" sz="2400" b="1" dirty="0">
              <a:solidFill>
                <a:schemeClr val="tx1"/>
              </a:solidFill>
              <a:latin typeface="Times New Roman" pitchFamily="18" charset="0"/>
              <a:cs typeface="+mn-cs"/>
            </a:endParaRPr>
          </a:p>
        </p:txBody>
      </p:sp>
      <p:pic>
        <p:nvPicPr>
          <p:cNvPr id="43018" name="Picture 10" descr="F:\آتش نشانی\imeni-sepahan (12).jpg"/>
          <p:cNvPicPr>
            <a:picLocks noChangeAspect="1" noChangeArrowheads="1"/>
          </p:cNvPicPr>
          <p:nvPr/>
        </p:nvPicPr>
        <p:blipFill>
          <a:blip r:embed="rId5" cstate="print"/>
          <a:srcRect/>
          <a:stretch>
            <a:fillRect/>
          </a:stretch>
        </p:blipFill>
        <p:spPr bwMode="auto">
          <a:xfrm>
            <a:off x="138113" y="3157538"/>
            <a:ext cx="1514475" cy="1714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3"/>
          <p:cNvSpPr txBox="1">
            <a:spLocks noChangeArrowheads="1"/>
          </p:cNvSpPr>
          <p:nvPr/>
        </p:nvSpPr>
        <p:spPr bwMode="auto">
          <a:xfrm>
            <a:off x="6858000" y="120650"/>
            <a:ext cx="2166938" cy="336550"/>
          </a:xfrm>
          <a:prstGeom prst="rect">
            <a:avLst/>
          </a:prstGeom>
          <a:noFill/>
          <a:ln w="9525">
            <a:noFill/>
            <a:miter lim="800000"/>
            <a:headEnd/>
            <a:tailEnd/>
          </a:ln>
        </p:spPr>
        <p:txBody>
          <a:bodyPr>
            <a:spAutoFit/>
          </a:bodyPr>
          <a:lstStyle/>
          <a:p>
            <a:pPr>
              <a:spcBef>
                <a:spcPct val="50000"/>
              </a:spcBef>
            </a:pPr>
            <a:r>
              <a:rPr lang="en-US" sz="1600" b="1">
                <a:solidFill>
                  <a:schemeClr val="bg1"/>
                </a:solidFill>
              </a:rPr>
              <a:t>How To Extinguish</a:t>
            </a:r>
          </a:p>
        </p:txBody>
      </p:sp>
      <p:pic>
        <p:nvPicPr>
          <p:cNvPr id="44035" name="Picture 5" descr="bustiebreaker1ES41-2"/>
          <p:cNvPicPr>
            <a:picLocks noChangeAspect="1" noChangeArrowheads="1"/>
          </p:cNvPicPr>
          <p:nvPr/>
        </p:nvPicPr>
        <p:blipFill>
          <a:blip r:embed="rId2" cstate="print"/>
          <a:srcRect/>
          <a:stretch>
            <a:fillRect/>
          </a:stretch>
        </p:blipFill>
        <p:spPr bwMode="auto">
          <a:xfrm>
            <a:off x="533400" y="1447800"/>
            <a:ext cx="4572000" cy="3768725"/>
          </a:xfrm>
          <a:prstGeom prst="rect">
            <a:avLst/>
          </a:prstGeom>
          <a:noFill/>
          <a:ln w="9525">
            <a:noFill/>
            <a:miter lim="800000"/>
            <a:headEnd/>
            <a:tailEnd/>
          </a:ln>
        </p:spPr>
      </p:pic>
      <p:sp>
        <p:nvSpPr>
          <p:cNvPr id="98308" name="Text Box 6"/>
          <p:cNvSpPr txBox="1">
            <a:spLocks noChangeArrowheads="1"/>
          </p:cNvSpPr>
          <p:nvPr/>
        </p:nvSpPr>
        <p:spPr bwMode="auto">
          <a:xfrm>
            <a:off x="381000" y="5394325"/>
            <a:ext cx="8534400" cy="1006475"/>
          </a:xfrm>
          <a:prstGeom prst="rect">
            <a:avLst/>
          </a:prstGeom>
          <a:noFill/>
          <a:ln w="9525">
            <a:noFill/>
            <a:miter lim="800000"/>
            <a:headEnd/>
            <a:tailEnd/>
          </a:ln>
        </p:spPr>
        <p:txBody>
          <a:bodyPr>
            <a:spAutoFit/>
          </a:bodyPr>
          <a:lstStyle/>
          <a:p>
            <a:pPr>
              <a:spcBef>
                <a:spcPct val="50000"/>
              </a:spcBef>
              <a:defRPr/>
            </a:pPr>
            <a:r>
              <a:rPr lang="fa-IR" sz="2000" b="1" dirty="0">
                <a:solidFill>
                  <a:schemeClr val="tx1"/>
                </a:solidFill>
                <a:latin typeface="Times New Roman" pitchFamily="18" charset="0"/>
                <a:cs typeface="+mn-cs"/>
              </a:rPr>
              <a:t>گاز دی اکسید کربن </a:t>
            </a:r>
            <a:r>
              <a:rPr lang="en-US" sz="2000" b="1" dirty="0">
                <a:solidFill>
                  <a:schemeClr val="tx1"/>
                </a:solidFill>
                <a:latin typeface="Times New Roman" pitchFamily="18" charset="0"/>
                <a:cs typeface="+mn-cs"/>
              </a:rPr>
              <a:t>(CO2)</a:t>
            </a:r>
            <a:r>
              <a:rPr lang="fa-IR" sz="2000" dirty="0">
                <a:solidFill>
                  <a:schemeClr val="tx1"/>
                </a:solidFill>
                <a:latin typeface="Times New Roman" pitchFamily="18" charset="0"/>
                <a:cs typeface="+mn-cs"/>
              </a:rPr>
              <a:t> </a:t>
            </a:r>
            <a:r>
              <a:rPr lang="fa-IR" sz="2000" b="1" dirty="0">
                <a:solidFill>
                  <a:schemeClr val="tx1"/>
                </a:solidFill>
                <a:latin typeface="Times New Roman" pitchFamily="18" charset="0"/>
                <a:cs typeface="+mn-cs"/>
              </a:rPr>
              <a:t>مانع از رسیدن اکسیژن به سوخت شده و سریعا آتش را خاموش میکند.</a:t>
            </a:r>
            <a:r>
              <a:rPr lang="en-US" sz="2000" b="1" dirty="0">
                <a:solidFill>
                  <a:schemeClr val="tx1"/>
                </a:solidFill>
                <a:latin typeface="Times New Roman" pitchFamily="18" charset="0"/>
                <a:cs typeface="+mn-cs"/>
              </a:rPr>
              <a:t> </a:t>
            </a:r>
            <a:r>
              <a:rPr lang="fa-IR" sz="2000" b="1" dirty="0">
                <a:solidFill>
                  <a:schemeClr val="tx1"/>
                </a:solidFill>
                <a:latin typeface="Times New Roman" pitchFamily="18" charset="0"/>
                <a:cs typeface="+mn-cs"/>
              </a:rPr>
              <a:t>بکار بردن پودر خشک هم مناسب است اما تمیز کردن آن به خاطر ایجاد آلودگی مشکل است. یادمان باشد که جریان برق باید قطع شود و هرگزآب بکار نبریم .</a:t>
            </a:r>
            <a:endParaRPr lang="en-US" sz="2000" b="1" dirty="0">
              <a:solidFill>
                <a:schemeClr val="tx1"/>
              </a:solidFill>
              <a:latin typeface="Times New Roman" pitchFamily="18" charset="0"/>
              <a:cs typeface="+mn-cs"/>
            </a:endParaRPr>
          </a:p>
        </p:txBody>
      </p:sp>
      <p:sp>
        <p:nvSpPr>
          <p:cNvPr id="44037" name="Text Box 8"/>
          <p:cNvSpPr txBox="1">
            <a:spLocks noChangeArrowheads="1"/>
          </p:cNvSpPr>
          <p:nvPr/>
        </p:nvSpPr>
        <p:spPr bwMode="auto">
          <a:xfrm>
            <a:off x="6096000" y="4648200"/>
            <a:ext cx="2057400" cy="641350"/>
          </a:xfrm>
          <a:prstGeom prst="rect">
            <a:avLst/>
          </a:prstGeom>
          <a:solidFill>
            <a:srgbClr val="FFFF00"/>
          </a:solidFill>
          <a:ln w="9525">
            <a:noFill/>
            <a:miter lim="800000"/>
            <a:headEnd/>
            <a:tailEnd/>
          </a:ln>
        </p:spPr>
        <p:txBody>
          <a:bodyPr>
            <a:spAutoFit/>
          </a:bodyPr>
          <a:lstStyle/>
          <a:p>
            <a:pPr>
              <a:spcBef>
                <a:spcPct val="50000"/>
              </a:spcBef>
            </a:pPr>
            <a:r>
              <a:rPr lang="en-US" b="1">
                <a:latin typeface="Times New Roman" pitchFamily="18" charset="0"/>
                <a:cs typeface="Times New Roman" pitchFamily="18" charset="0"/>
              </a:rPr>
              <a:t>CO2 Type Extinguisher</a:t>
            </a:r>
          </a:p>
        </p:txBody>
      </p:sp>
      <p:sp>
        <p:nvSpPr>
          <p:cNvPr id="98311" name="Text Box 10"/>
          <p:cNvSpPr txBox="1">
            <a:spLocks noChangeArrowheads="1"/>
          </p:cNvSpPr>
          <p:nvPr/>
        </p:nvSpPr>
        <p:spPr bwMode="auto">
          <a:xfrm>
            <a:off x="1905000" y="152400"/>
            <a:ext cx="3028950" cy="1016000"/>
          </a:xfrm>
          <a:prstGeom prst="rect">
            <a:avLst/>
          </a:prstGeom>
          <a:solidFill>
            <a:srgbClr val="FF0000"/>
          </a:solidFill>
          <a:ln w="9525" algn="ctr">
            <a:noFill/>
            <a:miter lim="800000"/>
            <a:headEnd/>
            <a:tailEnd/>
          </a:ln>
        </p:spPr>
        <p:txBody>
          <a:bodyPr>
            <a:spAutoFit/>
          </a:bodyPr>
          <a:lstStyle/>
          <a:p>
            <a:pPr>
              <a:spcBef>
                <a:spcPct val="50000"/>
              </a:spcBef>
              <a:defRPr/>
            </a:pPr>
            <a:r>
              <a:rPr lang="fa-IR" sz="2400" b="1" dirty="0">
                <a:solidFill>
                  <a:schemeClr val="tx1"/>
                </a:solidFill>
                <a:latin typeface="Times New Roman" pitchFamily="18" charset="0"/>
                <a:cs typeface="+mn-cs"/>
              </a:rPr>
              <a:t>آتش نوع</a:t>
            </a:r>
            <a:r>
              <a:rPr lang="en-US" sz="2400" b="1" dirty="0">
                <a:solidFill>
                  <a:schemeClr val="tx1"/>
                </a:solidFill>
                <a:latin typeface="Times New Roman" pitchFamily="18" charset="0"/>
                <a:cs typeface="+mn-cs"/>
              </a:rPr>
              <a:t> C</a:t>
            </a:r>
            <a:endParaRPr lang="fa-IR" sz="2400" b="1" dirty="0">
              <a:solidFill>
                <a:schemeClr val="tx1"/>
              </a:solidFill>
              <a:latin typeface="Times New Roman" pitchFamily="18" charset="0"/>
              <a:cs typeface="+mn-cs"/>
            </a:endParaRPr>
          </a:p>
          <a:p>
            <a:pPr>
              <a:spcBef>
                <a:spcPct val="50000"/>
              </a:spcBef>
              <a:defRPr/>
            </a:pPr>
            <a:r>
              <a:rPr lang="fa-IR" sz="2400" b="1" dirty="0">
                <a:solidFill>
                  <a:schemeClr val="tx1"/>
                </a:solidFill>
                <a:latin typeface="Times New Roman" pitchFamily="18" charset="0"/>
                <a:cs typeface="+mn-cs"/>
              </a:rPr>
              <a:t>برق</a:t>
            </a:r>
            <a:endParaRPr lang="en-US" sz="2400" b="1" dirty="0">
              <a:solidFill>
                <a:schemeClr val="tx1"/>
              </a:solidFill>
              <a:latin typeface="Times New Roman" pitchFamily="18" charset="0"/>
              <a:cs typeface="+mn-cs"/>
            </a:endParaRPr>
          </a:p>
        </p:txBody>
      </p:sp>
      <p:pic>
        <p:nvPicPr>
          <p:cNvPr id="44039" name="Picture 8" descr="F:\آتش نشانی\www.agahi.ir.jpg"/>
          <p:cNvPicPr>
            <a:picLocks noChangeAspect="1" noChangeArrowheads="1"/>
          </p:cNvPicPr>
          <p:nvPr/>
        </p:nvPicPr>
        <p:blipFill>
          <a:blip r:embed="rId3" cstate="print"/>
          <a:srcRect/>
          <a:stretch>
            <a:fillRect/>
          </a:stretch>
        </p:blipFill>
        <p:spPr bwMode="auto">
          <a:xfrm>
            <a:off x="5657850" y="1257300"/>
            <a:ext cx="2611438" cy="30765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4"/>
          <p:cNvSpPr txBox="1">
            <a:spLocks noChangeArrowheads="1"/>
          </p:cNvSpPr>
          <p:nvPr/>
        </p:nvSpPr>
        <p:spPr bwMode="auto">
          <a:xfrm>
            <a:off x="228600" y="5089525"/>
            <a:ext cx="8686800" cy="1016000"/>
          </a:xfrm>
          <a:prstGeom prst="rect">
            <a:avLst/>
          </a:prstGeom>
          <a:noFill/>
          <a:ln w="9525">
            <a:noFill/>
            <a:miter lim="800000"/>
            <a:headEnd/>
            <a:tailEnd/>
          </a:ln>
        </p:spPr>
        <p:txBody>
          <a:bodyPr>
            <a:spAutoFit/>
          </a:bodyPr>
          <a:lstStyle/>
          <a:p>
            <a:pPr algn="ctr">
              <a:spcBef>
                <a:spcPct val="50000"/>
              </a:spcBef>
              <a:defRPr/>
            </a:pPr>
            <a:r>
              <a:rPr lang="fa-IR" sz="2400" b="1" dirty="0">
                <a:solidFill>
                  <a:schemeClr val="tx1"/>
                </a:solidFill>
                <a:cs typeface="+mn-cs"/>
              </a:rPr>
              <a:t>خاموش کردن این نوع آتش ها احتیاج به فوم یا پودر مخصوص دارد که</a:t>
            </a:r>
          </a:p>
          <a:p>
            <a:pPr algn="ctr">
              <a:spcBef>
                <a:spcPct val="50000"/>
              </a:spcBef>
              <a:defRPr/>
            </a:pPr>
            <a:r>
              <a:rPr lang="fa-IR" sz="2400" b="1" dirty="0">
                <a:solidFill>
                  <a:schemeClr val="tx1"/>
                </a:solidFill>
                <a:cs typeface="+mn-cs"/>
              </a:rPr>
              <a:t>از رسیدن اکسیژن به آن جلوگیری مینماید.</a:t>
            </a:r>
            <a:endParaRPr lang="en-US" sz="2400" b="1" dirty="0">
              <a:solidFill>
                <a:schemeClr val="tx1"/>
              </a:solidFill>
              <a:cs typeface="+mn-cs"/>
            </a:endParaRPr>
          </a:p>
        </p:txBody>
      </p:sp>
      <p:sp>
        <p:nvSpPr>
          <p:cNvPr id="99331" name="Text Box 5"/>
          <p:cNvSpPr txBox="1">
            <a:spLocks noChangeArrowheads="1"/>
          </p:cNvSpPr>
          <p:nvPr/>
        </p:nvSpPr>
        <p:spPr bwMode="auto">
          <a:xfrm>
            <a:off x="2819400" y="134938"/>
            <a:ext cx="3048000" cy="1016000"/>
          </a:xfrm>
          <a:prstGeom prst="rect">
            <a:avLst/>
          </a:prstGeom>
          <a:solidFill>
            <a:srgbClr val="FF0000"/>
          </a:solidFill>
          <a:ln w="9525" algn="ctr">
            <a:noFill/>
            <a:miter lim="800000"/>
            <a:headEnd/>
            <a:tailEnd/>
          </a:ln>
        </p:spPr>
        <p:txBody>
          <a:bodyPr>
            <a:spAutoFit/>
          </a:bodyPr>
          <a:lstStyle/>
          <a:p>
            <a:pPr>
              <a:spcBef>
                <a:spcPct val="50000"/>
              </a:spcBef>
              <a:defRPr/>
            </a:pPr>
            <a:r>
              <a:rPr lang="fa-IR" sz="2400" b="1" dirty="0">
                <a:solidFill>
                  <a:schemeClr val="tx1"/>
                </a:solidFill>
                <a:latin typeface="Times New Roman" pitchFamily="18" charset="0"/>
                <a:cs typeface="+mn-cs"/>
              </a:rPr>
              <a:t>آتش نوع</a:t>
            </a:r>
            <a:r>
              <a:rPr lang="en-US" sz="2400" b="1" dirty="0">
                <a:solidFill>
                  <a:schemeClr val="tx1"/>
                </a:solidFill>
                <a:latin typeface="Times New Roman" pitchFamily="18" charset="0"/>
                <a:cs typeface="+mn-cs"/>
              </a:rPr>
              <a:t>D</a:t>
            </a:r>
            <a:r>
              <a:rPr lang="fa-IR" sz="2400" b="1" dirty="0">
                <a:solidFill>
                  <a:schemeClr val="tx1"/>
                </a:solidFill>
                <a:latin typeface="Times New Roman" pitchFamily="18" charset="0"/>
                <a:cs typeface="+mn-cs"/>
              </a:rPr>
              <a:t> </a:t>
            </a:r>
          </a:p>
          <a:p>
            <a:pPr>
              <a:spcBef>
                <a:spcPct val="50000"/>
              </a:spcBef>
              <a:defRPr/>
            </a:pPr>
            <a:r>
              <a:rPr lang="fa-IR" sz="2400" b="1" dirty="0">
                <a:solidFill>
                  <a:schemeClr val="tx1"/>
                </a:solidFill>
                <a:latin typeface="Times New Roman" pitchFamily="18" charset="0"/>
                <a:cs typeface="+mn-cs"/>
              </a:rPr>
              <a:t>فلزات</a:t>
            </a:r>
            <a:endParaRPr lang="en-US" sz="2400" b="1" dirty="0">
              <a:solidFill>
                <a:schemeClr val="tx1"/>
              </a:solidFill>
              <a:latin typeface="Times New Roman" pitchFamily="18" charset="0"/>
              <a:cs typeface="+mn-cs"/>
            </a:endParaRPr>
          </a:p>
        </p:txBody>
      </p:sp>
      <p:sp>
        <p:nvSpPr>
          <p:cNvPr id="45060" name="Text Box 6"/>
          <p:cNvSpPr txBox="1">
            <a:spLocks noChangeArrowheads="1"/>
          </p:cNvSpPr>
          <p:nvPr/>
        </p:nvSpPr>
        <p:spPr bwMode="auto">
          <a:xfrm>
            <a:off x="6858000" y="120650"/>
            <a:ext cx="2166938" cy="336550"/>
          </a:xfrm>
          <a:prstGeom prst="rect">
            <a:avLst/>
          </a:prstGeom>
          <a:noFill/>
          <a:ln w="9525">
            <a:noFill/>
            <a:miter lim="800000"/>
            <a:headEnd/>
            <a:tailEnd/>
          </a:ln>
        </p:spPr>
        <p:txBody>
          <a:bodyPr>
            <a:spAutoFit/>
          </a:bodyPr>
          <a:lstStyle/>
          <a:p>
            <a:pPr>
              <a:spcBef>
                <a:spcPct val="50000"/>
              </a:spcBef>
            </a:pPr>
            <a:r>
              <a:rPr lang="en-US" sz="1600" b="1">
                <a:solidFill>
                  <a:schemeClr val="bg1"/>
                </a:solidFill>
              </a:rPr>
              <a:t>How To Extinguish</a:t>
            </a:r>
          </a:p>
        </p:txBody>
      </p:sp>
      <p:pic>
        <p:nvPicPr>
          <p:cNvPr id="45061" name="Picture 7" descr="YIP_09"/>
          <p:cNvPicPr>
            <a:picLocks noChangeAspect="1" noChangeArrowheads="1"/>
          </p:cNvPicPr>
          <p:nvPr/>
        </p:nvPicPr>
        <p:blipFill>
          <a:blip r:embed="rId2" cstate="print"/>
          <a:srcRect l="1219" t="2098" r="2438" b="3496"/>
          <a:stretch>
            <a:fillRect/>
          </a:stretch>
        </p:blipFill>
        <p:spPr bwMode="auto">
          <a:xfrm>
            <a:off x="1562100" y="1524000"/>
            <a:ext cx="6019800" cy="3429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1600200" y="563563"/>
            <a:ext cx="5943600" cy="461962"/>
          </a:xfrm>
          <a:prstGeom prst="rect">
            <a:avLst/>
          </a:prstGeom>
          <a:solidFill>
            <a:srgbClr val="FF0000"/>
          </a:solidFill>
          <a:ln w="9525">
            <a:noFill/>
            <a:miter lim="800000"/>
            <a:headEnd/>
            <a:tailEnd/>
          </a:ln>
        </p:spPr>
        <p:txBody>
          <a:bodyPr>
            <a:spAutoFit/>
          </a:bodyPr>
          <a:lstStyle/>
          <a:p>
            <a:pPr algn="ctr">
              <a:spcBef>
                <a:spcPct val="50000"/>
              </a:spcBef>
              <a:defRPr/>
            </a:pPr>
            <a:r>
              <a:rPr lang="fa-IR" sz="2400" b="1" dirty="0">
                <a:solidFill>
                  <a:schemeClr val="tx1"/>
                </a:solidFill>
                <a:cs typeface="+mn-cs"/>
              </a:rPr>
              <a:t>آتش مایعات بسیار داغ و در حال جوش</a:t>
            </a:r>
            <a:endParaRPr lang="en-US" sz="2400" b="1" dirty="0">
              <a:solidFill>
                <a:schemeClr val="tx1"/>
              </a:solidFill>
              <a:cs typeface="+mn-cs"/>
            </a:endParaRPr>
          </a:p>
        </p:txBody>
      </p:sp>
      <p:sp>
        <p:nvSpPr>
          <p:cNvPr id="100355" name="Text Box 4"/>
          <p:cNvSpPr txBox="1">
            <a:spLocks noChangeArrowheads="1"/>
          </p:cNvSpPr>
          <p:nvPr/>
        </p:nvSpPr>
        <p:spPr bwMode="auto">
          <a:xfrm>
            <a:off x="457200" y="4924425"/>
            <a:ext cx="8382000" cy="1570038"/>
          </a:xfrm>
          <a:prstGeom prst="rect">
            <a:avLst/>
          </a:prstGeom>
          <a:noFill/>
          <a:ln w="9525">
            <a:noFill/>
            <a:miter lim="800000"/>
            <a:headEnd/>
            <a:tailEnd/>
          </a:ln>
        </p:spPr>
        <p:txBody>
          <a:bodyPr>
            <a:spAutoFit/>
          </a:bodyPr>
          <a:lstStyle/>
          <a:p>
            <a:pPr>
              <a:spcBef>
                <a:spcPct val="50000"/>
              </a:spcBef>
              <a:defRPr/>
            </a:pPr>
            <a:r>
              <a:rPr lang="fa-IR" sz="2400" b="1" dirty="0">
                <a:solidFill>
                  <a:schemeClr val="tx1"/>
                </a:solidFill>
                <a:latin typeface="Times New Roman" pitchFamily="18" charset="0"/>
                <a:cs typeface="+mn-cs"/>
              </a:rPr>
              <a:t>در این نوع آتش مایع قابل اشتعال در لایه پایین آتش در حال جوش بوده و بسیار خطرناک میباشد چون به محض رسیدن اکسیژن به آن فورآ شعله ور گشته و حرارت زیادی را تولید میکند و گاهی این اشتعال ناگهانی تبدیل به انفجار بزرگی میشود</a:t>
            </a:r>
            <a:r>
              <a:rPr lang="en-US" sz="2400" b="1" dirty="0">
                <a:solidFill>
                  <a:schemeClr val="tx1"/>
                </a:solidFill>
                <a:latin typeface="Times New Roman" pitchFamily="18" charset="0"/>
                <a:cs typeface="+mn-cs"/>
              </a:rPr>
              <a:t>.</a:t>
            </a:r>
          </a:p>
        </p:txBody>
      </p:sp>
      <p:pic>
        <p:nvPicPr>
          <p:cNvPr id="46084" name="Picture 5" descr="Night pan fire 4"/>
          <p:cNvPicPr>
            <a:picLocks noChangeAspect="1" noChangeArrowheads="1"/>
          </p:cNvPicPr>
          <p:nvPr/>
        </p:nvPicPr>
        <p:blipFill>
          <a:blip r:embed="rId2" cstate="print"/>
          <a:srcRect l="10464" r="13954" b="7153"/>
          <a:stretch>
            <a:fillRect/>
          </a:stretch>
        </p:blipFill>
        <p:spPr bwMode="auto">
          <a:xfrm>
            <a:off x="2228850" y="1219200"/>
            <a:ext cx="4876800" cy="3600450"/>
          </a:xfrm>
          <a:prstGeom prst="rect">
            <a:avLst/>
          </a:prstGeom>
          <a:noFill/>
          <a:ln w="9525">
            <a:noFill/>
            <a:miter lim="800000"/>
            <a:headEnd/>
            <a:tailEnd/>
          </a:ln>
        </p:spPr>
      </p:pic>
      <p:sp>
        <p:nvSpPr>
          <p:cNvPr id="46085" name="Text Box 6"/>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3"/>
          <p:cNvSpPr txBox="1">
            <a:spLocks noChangeArrowheads="1"/>
          </p:cNvSpPr>
          <p:nvPr/>
        </p:nvSpPr>
        <p:spPr bwMode="auto">
          <a:xfrm>
            <a:off x="952500" y="804863"/>
            <a:ext cx="7429500" cy="954087"/>
          </a:xfrm>
          <a:prstGeom prst="rect">
            <a:avLst/>
          </a:prstGeom>
          <a:solidFill>
            <a:srgbClr val="FF0000"/>
          </a:solidFill>
          <a:ln w="9525">
            <a:noFill/>
            <a:miter lim="800000"/>
            <a:headEnd/>
            <a:tailEnd/>
          </a:ln>
        </p:spPr>
        <p:txBody>
          <a:bodyPr>
            <a:spAutoFit/>
          </a:bodyPr>
          <a:lstStyle/>
          <a:p>
            <a:pPr algn="ctr">
              <a:spcBef>
                <a:spcPct val="50000"/>
              </a:spcBef>
              <a:defRPr/>
            </a:pPr>
            <a:r>
              <a:rPr lang="fa-IR" sz="2800" b="1" dirty="0">
                <a:solidFill>
                  <a:schemeClr val="tx1"/>
                </a:solidFill>
                <a:cs typeface="+mn-cs"/>
              </a:rPr>
              <a:t>ریختن آب به طور مستقیم بر روی مایع در حال جوش خطرناک میباشد.</a:t>
            </a:r>
            <a:endParaRPr lang="en-US" sz="2800" b="1" dirty="0">
              <a:solidFill>
                <a:schemeClr val="tx1"/>
              </a:solidFill>
              <a:cs typeface="+mn-cs"/>
            </a:endParaRPr>
          </a:p>
        </p:txBody>
      </p:sp>
      <p:sp>
        <p:nvSpPr>
          <p:cNvPr id="101379" name="Text Box 5"/>
          <p:cNvSpPr txBox="1">
            <a:spLocks noChangeArrowheads="1"/>
          </p:cNvSpPr>
          <p:nvPr/>
        </p:nvSpPr>
        <p:spPr bwMode="auto">
          <a:xfrm>
            <a:off x="862013" y="5584825"/>
            <a:ext cx="7543800" cy="830263"/>
          </a:xfrm>
          <a:prstGeom prst="rect">
            <a:avLst/>
          </a:prstGeom>
          <a:noFill/>
          <a:ln w="9525">
            <a:noFill/>
            <a:miter lim="800000"/>
            <a:headEnd/>
            <a:tailEnd/>
          </a:ln>
        </p:spPr>
        <p:txBody>
          <a:bodyPr>
            <a:spAutoFit/>
          </a:bodyPr>
          <a:lstStyle/>
          <a:p>
            <a:pPr>
              <a:spcBef>
                <a:spcPct val="50000"/>
              </a:spcBef>
              <a:defRPr/>
            </a:pPr>
            <a:r>
              <a:rPr lang="fa-IR" sz="2400" b="1" dirty="0">
                <a:solidFill>
                  <a:schemeClr val="tx1"/>
                </a:solidFill>
                <a:latin typeface="Times New Roman" pitchFamily="18" charset="0"/>
                <a:cs typeface="+mn-cs"/>
              </a:rPr>
              <a:t>ریختن آب بر روی مایع در حال جوش باعث میشود که آتش به اطراف پاشیده شده وگسترش پیدا کند.</a:t>
            </a:r>
            <a:endParaRPr lang="en-US" sz="2400" b="1" dirty="0">
              <a:solidFill>
                <a:schemeClr val="tx1"/>
              </a:solidFill>
              <a:latin typeface="Times New Roman" pitchFamily="18" charset="0"/>
              <a:cs typeface="+mn-cs"/>
            </a:endParaRPr>
          </a:p>
        </p:txBody>
      </p:sp>
      <p:pic>
        <p:nvPicPr>
          <p:cNvPr id="47108" name="Picture 6" descr="water on pan fire"/>
          <p:cNvPicPr>
            <a:picLocks noChangeAspect="1" noChangeArrowheads="1"/>
          </p:cNvPicPr>
          <p:nvPr/>
        </p:nvPicPr>
        <p:blipFill>
          <a:blip r:embed="rId2" cstate="print"/>
          <a:srcRect l="11829" r="11829" b="14169"/>
          <a:stretch>
            <a:fillRect/>
          </a:stretch>
        </p:blipFill>
        <p:spPr bwMode="auto">
          <a:xfrm>
            <a:off x="2286000" y="1982788"/>
            <a:ext cx="4724400" cy="3527425"/>
          </a:xfrm>
          <a:prstGeom prst="rect">
            <a:avLst/>
          </a:prstGeom>
          <a:noFill/>
          <a:ln w="9525">
            <a:noFill/>
            <a:miter lim="800000"/>
            <a:headEnd/>
            <a:tailEnd/>
          </a:ln>
        </p:spPr>
      </p:pic>
      <p:sp>
        <p:nvSpPr>
          <p:cNvPr id="47109" name="Text Box 7"/>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fa-IR" smtClean="0"/>
              <a:t>چهار دليل عمده حريق ناخواسته</a:t>
            </a:r>
            <a:endParaRPr lang="en-US" smtClean="0">
              <a:cs typeface="Arial" charset="0"/>
            </a:endParaRPr>
          </a:p>
        </p:txBody>
      </p:sp>
      <p:sp>
        <p:nvSpPr>
          <p:cNvPr id="11267" name="Rectangle 3"/>
          <p:cNvSpPr>
            <a:spLocks noGrp="1" noChangeArrowheads="1"/>
          </p:cNvSpPr>
          <p:nvPr>
            <p:ph type="body" sz="half" idx="1"/>
          </p:nvPr>
        </p:nvSpPr>
        <p:spPr>
          <a:xfrm>
            <a:off x="228600" y="1600200"/>
            <a:ext cx="4267200" cy="4495800"/>
          </a:xfrm>
        </p:spPr>
        <p:txBody>
          <a:bodyPr/>
          <a:lstStyle/>
          <a:p>
            <a:pPr algn="r" rtl="1" eaLnBrk="1" hangingPunct="1"/>
            <a:r>
              <a:rPr lang="fa-IR" sz="2800" smtClean="0"/>
              <a:t>1پديده هاي طبيعي – رعد وبرق –زلزله</a:t>
            </a:r>
          </a:p>
          <a:p>
            <a:pPr algn="r" rtl="1" eaLnBrk="1" hangingPunct="1"/>
            <a:r>
              <a:rPr lang="fa-IR" sz="2800" smtClean="0"/>
              <a:t>2-خطاهاي انساني(شایعترین علت،مثل کبریت)</a:t>
            </a:r>
          </a:p>
          <a:p>
            <a:pPr algn="r" rtl="1" eaLnBrk="1" hangingPunct="1"/>
            <a:r>
              <a:rPr lang="fa-IR" sz="2800" smtClean="0"/>
              <a:t>3-نواقص فني(خود ناشی از خطاهای انسانی ،مثل طراحی نامناسب ساختمان،چیدمان نادرست)</a:t>
            </a:r>
          </a:p>
          <a:p>
            <a:pPr algn="r" rtl="1" eaLnBrk="1" hangingPunct="1"/>
            <a:r>
              <a:rPr lang="fa-IR" sz="2800" smtClean="0"/>
              <a:t>4آتش سوزيهاي عمدي</a:t>
            </a:r>
          </a:p>
          <a:p>
            <a:pPr algn="r" rtl="1" eaLnBrk="1" hangingPunct="1"/>
            <a:endParaRPr lang="en-US" sz="2800" smtClean="0">
              <a:cs typeface="Times New Roman" pitchFamily="18" charset="0"/>
            </a:endParaRPr>
          </a:p>
        </p:txBody>
      </p:sp>
      <p:pic>
        <p:nvPicPr>
          <p:cNvPr id="11268" name="Picture 3" descr="firefighter+Ret_"/>
          <p:cNvPicPr>
            <a:picLocks noChangeAspect="1" noChangeArrowheads="1"/>
          </p:cNvPicPr>
          <p:nvPr/>
        </p:nvPicPr>
        <p:blipFill>
          <a:blip r:embed="rId2" cstate="print"/>
          <a:srcRect/>
          <a:stretch>
            <a:fillRect/>
          </a:stretch>
        </p:blipFill>
        <p:spPr bwMode="auto">
          <a:xfrm>
            <a:off x="4481513" y="1890713"/>
            <a:ext cx="4433887" cy="4967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3"/>
          <p:cNvSpPr txBox="1">
            <a:spLocks noChangeArrowheads="1"/>
          </p:cNvSpPr>
          <p:nvPr/>
        </p:nvSpPr>
        <p:spPr bwMode="auto">
          <a:xfrm>
            <a:off x="1676400" y="609600"/>
            <a:ext cx="5867400" cy="369888"/>
          </a:xfrm>
          <a:prstGeom prst="rect">
            <a:avLst/>
          </a:prstGeom>
          <a:solidFill>
            <a:srgbClr val="FF0000"/>
          </a:solidFill>
          <a:ln w="9525" algn="ctr">
            <a:noFill/>
            <a:miter lim="800000"/>
            <a:headEnd/>
            <a:tailEnd/>
          </a:ln>
        </p:spPr>
        <p:txBody>
          <a:bodyPr>
            <a:spAutoFit/>
          </a:bodyPr>
          <a:lstStyle/>
          <a:p>
            <a:pPr algn="ctr">
              <a:spcBef>
                <a:spcPct val="50000"/>
              </a:spcBef>
              <a:defRPr/>
            </a:pPr>
            <a:r>
              <a:rPr lang="fa-IR" b="1" dirty="0">
                <a:solidFill>
                  <a:schemeClr val="tx1"/>
                </a:solidFill>
                <a:cs typeface="+mn-cs"/>
              </a:rPr>
              <a:t>این نوع آتش را باید با فوم خاموش کرد</a:t>
            </a:r>
            <a:endParaRPr lang="en-US" b="1" dirty="0">
              <a:solidFill>
                <a:schemeClr val="tx1"/>
              </a:solidFill>
              <a:cs typeface="+mn-cs"/>
            </a:endParaRPr>
          </a:p>
        </p:txBody>
      </p:sp>
      <p:sp>
        <p:nvSpPr>
          <p:cNvPr id="102403" name="Text Box 5"/>
          <p:cNvSpPr txBox="1">
            <a:spLocks noChangeArrowheads="1"/>
          </p:cNvSpPr>
          <p:nvPr/>
        </p:nvSpPr>
        <p:spPr bwMode="auto">
          <a:xfrm>
            <a:off x="609600" y="5105400"/>
            <a:ext cx="8001000" cy="830263"/>
          </a:xfrm>
          <a:prstGeom prst="rect">
            <a:avLst/>
          </a:prstGeom>
          <a:noFill/>
          <a:ln w="9525" algn="ctr">
            <a:noFill/>
            <a:miter lim="800000"/>
            <a:headEnd/>
            <a:tailEnd/>
          </a:ln>
        </p:spPr>
        <p:txBody>
          <a:bodyPr>
            <a:spAutoFit/>
          </a:bodyPr>
          <a:lstStyle/>
          <a:p>
            <a:pPr>
              <a:spcBef>
                <a:spcPct val="50000"/>
              </a:spcBef>
              <a:defRPr/>
            </a:pPr>
            <a:r>
              <a:rPr lang="fa-IR" sz="2400" b="1" dirty="0">
                <a:solidFill>
                  <a:schemeClr val="tx1"/>
                </a:solidFill>
                <a:latin typeface="Times New Roman" pitchFamily="18" charset="0"/>
                <a:cs typeface="+mn-cs"/>
              </a:rPr>
              <a:t>در حقیقت جلوگیری از رسیدن اکسیژن با استفاده از فوم و یا در این آزمایش با گذاشتن یک سرپوش این آتش را خاموش میکند !</a:t>
            </a:r>
            <a:endParaRPr lang="en-US" sz="2400" b="1" dirty="0">
              <a:solidFill>
                <a:schemeClr val="tx1"/>
              </a:solidFill>
              <a:latin typeface="Times New Roman" pitchFamily="18" charset="0"/>
              <a:cs typeface="+mn-cs"/>
            </a:endParaRPr>
          </a:p>
        </p:txBody>
      </p:sp>
      <p:pic>
        <p:nvPicPr>
          <p:cNvPr id="48132" name="Picture 6" descr="Lid going on pan"/>
          <p:cNvPicPr>
            <a:picLocks noChangeAspect="1" noChangeArrowheads="1"/>
          </p:cNvPicPr>
          <p:nvPr/>
        </p:nvPicPr>
        <p:blipFill>
          <a:blip r:embed="rId2" cstate="print"/>
          <a:srcRect l="8537" b="9953"/>
          <a:stretch>
            <a:fillRect/>
          </a:stretch>
        </p:blipFill>
        <p:spPr bwMode="auto">
          <a:xfrm>
            <a:off x="1752600" y="1219200"/>
            <a:ext cx="5715000" cy="3733800"/>
          </a:xfrm>
          <a:prstGeom prst="rect">
            <a:avLst/>
          </a:prstGeom>
          <a:noFill/>
          <a:ln w="9525">
            <a:noFill/>
            <a:miter lim="800000"/>
            <a:headEnd/>
            <a:tailEnd/>
          </a:ln>
        </p:spPr>
      </p:pic>
      <p:sp>
        <p:nvSpPr>
          <p:cNvPr id="48133" name="Text Box 7"/>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1026"/>
          <p:cNvSpPr txBox="1">
            <a:spLocks noChangeArrowheads="1"/>
          </p:cNvSpPr>
          <p:nvPr/>
        </p:nvSpPr>
        <p:spPr bwMode="auto">
          <a:xfrm>
            <a:off x="1295400" y="1309688"/>
            <a:ext cx="6629400" cy="369887"/>
          </a:xfrm>
          <a:prstGeom prst="rect">
            <a:avLst/>
          </a:prstGeom>
          <a:solidFill>
            <a:srgbClr val="FF0000"/>
          </a:solidFill>
          <a:ln w="9525" algn="ctr">
            <a:noFill/>
            <a:miter lim="800000"/>
            <a:headEnd/>
            <a:tailEnd/>
          </a:ln>
        </p:spPr>
        <p:txBody>
          <a:bodyPr>
            <a:spAutoFit/>
          </a:bodyPr>
          <a:lstStyle/>
          <a:p>
            <a:pPr>
              <a:spcBef>
                <a:spcPct val="50000"/>
              </a:spcBef>
              <a:defRPr/>
            </a:pPr>
            <a:r>
              <a:rPr lang="fa-IR" b="1" dirty="0">
                <a:solidFill>
                  <a:schemeClr val="tx1"/>
                </a:solidFill>
                <a:latin typeface="Times New Roman" pitchFamily="18" charset="0"/>
                <a:cs typeface="+mn-cs"/>
              </a:rPr>
              <a:t>آتش خاموش شد! باید صبر کرد تا ظرف خنک شود</a:t>
            </a:r>
            <a:endParaRPr lang="en-US" b="1" dirty="0">
              <a:solidFill>
                <a:schemeClr val="tx1"/>
              </a:solidFill>
              <a:latin typeface="Times New Roman" pitchFamily="18" charset="0"/>
              <a:cs typeface="+mn-cs"/>
            </a:endParaRPr>
          </a:p>
        </p:txBody>
      </p:sp>
      <p:pic>
        <p:nvPicPr>
          <p:cNvPr id="49155" name="Picture 1027" descr="Fire is smothered"/>
          <p:cNvPicPr>
            <a:picLocks noChangeAspect="1" noChangeArrowheads="1"/>
          </p:cNvPicPr>
          <p:nvPr/>
        </p:nvPicPr>
        <p:blipFill>
          <a:blip r:embed="rId2" cstate="print"/>
          <a:srcRect l="10989" b="8966"/>
          <a:stretch>
            <a:fillRect/>
          </a:stretch>
        </p:blipFill>
        <p:spPr bwMode="auto">
          <a:xfrm>
            <a:off x="4800600" y="2057400"/>
            <a:ext cx="3733800" cy="2535238"/>
          </a:xfrm>
          <a:prstGeom prst="rect">
            <a:avLst/>
          </a:prstGeom>
          <a:noFill/>
          <a:ln w="9525">
            <a:noFill/>
            <a:miter lim="800000"/>
            <a:headEnd/>
            <a:tailEnd/>
          </a:ln>
        </p:spPr>
      </p:pic>
      <p:sp>
        <p:nvSpPr>
          <p:cNvPr id="103428" name="Text Box 1028"/>
          <p:cNvSpPr txBox="1">
            <a:spLocks noChangeArrowheads="1"/>
          </p:cNvSpPr>
          <p:nvPr/>
        </p:nvSpPr>
        <p:spPr bwMode="auto">
          <a:xfrm>
            <a:off x="533400" y="5197475"/>
            <a:ext cx="8229600" cy="830263"/>
          </a:xfrm>
          <a:prstGeom prst="rect">
            <a:avLst/>
          </a:prstGeom>
          <a:noFill/>
          <a:ln w="9525">
            <a:noFill/>
            <a:miter lim="800000"/>
            <a:headEnd/>
            <a:tailEnd/>
          </a:ln>
        </p:spPr>
        <p:txBody>
          <a:bodyPr>
            <a:spAutoFit/>
          </a:bodyPr>
          <a:lstStyle/>
          <a:p>
            <a:pPr>
              <a:spcBef>
                <a:spcPct val="50000"/>
              </a:spcBef>
              <a:defRPr/>
            </a:pPr>
            <a:r>
              <a:rPr lang="fa-IR" sz="2400" b="1" dirty="0">
                <a:solidFill>
                  <a:schemeClr val="tx1"/>
                </a:solidFill>
                <a:latin typeface="Times New Roman" pitchFamily="18" charset="0"/>
                <a:cs typeface="+mn-cs"/>
              </a:rPr>
              <a:t>احتمال بروز مجدد آتش بسیار کم میباشد و تا سرد شدن کامل ظروف حاوی مواد سوختنی مایع، به سرد کردن آن ادامه دهید</a:t>
            </a:r>
            <a:endParaRPr lang="en-US" sz="2400" b="1" dirty="0">
              <a:solidFill>
                <a:schemeClr val="tx1"/>
              </a:solidFill>
              <a:latin typeface="Times New Roman" pitchFamily="18" charset="0"/>
              <a:cs typeface="+mn-cs"/>
            </a:endParaRPr>
          </a:p>
        </p:txBody>
      </p:sp>
      <p:sp>
        <p:nvSpPr>
          <p:cNvPr id="49157" name="Text Box 1029"/>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pic>
        <p:nvPicPr>
          <p:cNvPr id="49158" name="Picture 1030" descr="Fire is over"/>
          <p:cNvPicPr>
            <a:picLocks noChangeAspect="1" noChangeArrowheads="1"/>
          </p:cNvPicPr>
          <p:nvPr/>
        </p:nvPicPr>
        <p:blipFill>
          <a:blip r:embed="rId3" cstate="print">
            <a:lum contrast="24000"/>
          </a:blip>
          <a:srcRect l="8511" r="12766" b="20761"/>
          <a:stretch>
            <a:fillRect/>
          </a:stretch>
        </p:blipFill>
        <p:spPr bwMode="auto">
          <a:xfrm>
            <a:off x="609600" y="2028825"/>
            <a:ext cx="3810000" cy="25431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DCP_0213"/>
          <p:cNvPicPr>
            <a:picLocks noChangeAspect="1" noChangeArrowheads="1"/>
          </p:cNvPicPr>
          <p:nvPr/>
        </p:nvPicPr>
        <p:blipFill>
          <a:blip r:embed="rId2" cstate="print"/>
          <a:srcRect l="10989" r="8791" b="16484"/>
          <a:stretch>
            <a:fillRect/>
          </a:stretch>
        </p:blipFill>
        <p:spPr bwMode="auto">
          <a:xfrm>
            <a:off x="1905000" y="2016125"/>
            <a:ext cx="5029200" cy="3927475"/>
          </a:xfrm>
          <a:prstGeom prst="rect">
            <a:avLst/>
          </a:prstGeom>
          <a:noFill/>
          <a:ln w="9525">
            <a:noFill/>
            <a:miter lim="800000"/>
            <a:headEnd/>
            <a:tailEnd/>
          </a:ln>
        </p:spPr>
      </p:pic>
      <p:sp>
        <p:nvSpPr>
          <p:cNvPr id="104451" name="Text Box 3"/>
          <p:cNvSpPr txBox="1">
            <a:spLocks noChangeArrowheads="1"/>
          </p:cNvSpPr>
          <p:nvPr/>
        </p:nvSpPr>
        <p:spPr bwMode="auto">
          <a:xfrm>
            <a:off x="914400" y="1066800"/>
            <a:ext cx="7010400" cy="830263"/>
          </a:xfrm>
          <a:prstGeom prst="rect">
            <a:avLst/>
          </a:prstGeom>
          <a:noFill/>
          <a:ln w="9525">
            <a:noFill/>
            <a:miter lim="800000"/>
            <a:headEnd/>
            <a:tailEnd/>
          </a:ln>
        </p:spPr>
        <p:txBody>
          <a:bodyPr>
            <a:spAutoFit/>
          </a:bodyPr>
          <a:lstStyle/>
          <a:p>
            <a:pPr>
              <a:spcBef>
                <a:spcPct val="50000"/>
              </a:spcBef>
              <a:defRPr/>
            </a:pPr>
            <a:r>
              <a:rPr lang="fa-IR" sz="2400" b="1" dirty="0">
                <a:solidFill>
                  <a:srgbClr val="000000"/>
                </a:solidFill>
                <a:cs typeface="+mn-cs"/>
              </a:rPr>
              <a:t>فراموش نکنیم که ریختن </a:t>
            </a:r>
            <a:r>
              <a:rPr lang="fa-IR" sz="2400" b="1" dirty="0">
                <a:solidFill>
                  <a:srgbClr val="0000FF"/>
                </a:solidFill>
                <a:cs typeface="+mn-cs"/>
              </a:rPr>
              <a:t>آب</a:t>
            </a:r>
            <a:r>
              <a:rPr lang="fa-IR" sz="2400" b="1" dirty="0">
                <a:solidFill>
                  <a:srgbClr val="000000"/>
                </a:solidFill>
                <a:cs typeface="+mn-cs"/>
              </a:rPr>
              <a:t> بر روی مایعات </a:t>
            </a:r>
            <a:r>
              <a:rPr lang="fa-IR" sz="2400" b="1" dirty="0">
                <a:solidFill>
                  <a:srgbClr val="FF0000"/>
                </a:solidFill>
                <a:cs typeface="+mn-cs"/>
              </a:rPr>
              <a:t>داغ</a:t>
            </a:r>
            <a:r>
              <a:rPr lang="fa-IR" sz="2400" b="1" dirty="0">
                <a:solidFill>
                  <a:srgbClr val="000000"/>
                </a:solidFill>
                <a:cs typeface="+mn-cs"/>
              </a:rPr>
              <a:t> باعث پراکنده شدن آن به اطراف میگردد و </a:t>
            </a:r>
            <a:r>
              <a:rPr lang="fa-IR" sz="2400" b="1" dirty="0">
                <a:solidFill>
                  <a:srgbClr val="FF0000"/>
                </a:solidFill>
                <a:cs typeface="+mn-cs"/>
              </a:rPr>
              <a:t>آتش</a:t>
            </a:r>
            <a:r>
              <a:rPr lang="fa-IR" sz="2400" b="1" dirty="0">
                <a:solidFill>
                  <a:srgbClr val="000000"/>
                </a:solidFill>
                <a:cs typeface="+mn-cs"/>
              </a:rPr>
              <a:t> از کنترل خارج میگردد</a:t>
            </a:r>
            <a:endParaRPr lang="en-US" sz="2400" b="1" dirty="0">
              <a:solidFill>
                <a:srgbClr val="000000"/>
              </a:solidFill>
              <a:cs typeface="+mn-cs"/>
            </a:endParaRPr>
          </a:p>
        </p:txBody>
      </p:sp>
      <p:sp>
        <p:nvSpPr>
          <p:cNvPr id="50180" name="Line 4"/>
          <p:cNvSpPr>
            <a:spLocks noChangeShapeType="1"/>
          </p:cNvSpPr>
          <p:nvPr/>
        </p:nvSpPr>
        <p:spPr bwMode="auto">
          <a:xfrm>
            <a:off x="4419600" y="1828800"/>
            <a:ext cx="0" cy="1905000"/>
          </a:xfrm>
          <a:prstGeom prst="line">
            <a:avLst/>
          </a:prstGeom>
          <a:noFill/>
          <a:ln w="66675">
            <a:solidFill>
              <a:srgbClr val="FF0000"/>
            </a:solidFill>
            <a:round/>
            <a:headEnd/>
            <a:tailEnd type="stealth" w="lg" len="lg"/>
          </a:ln>
        </p:spPr>
        <p:txBody>
          <a:bodyPr wrap="none" anchor="ctr"/>
          <a:lstStyle/>
          <a:p>
            <a:endParaRPr lang="en-US"/>
          </a:p>
        </p:txBody>
      </p:sp>
      <p:sp>
        <p:nvSpPr>
          <p:cNvPr id="50181" name="Text Box 5"/>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026" descr="DCP_0214"/>
          <p:cNvPicPr>
            <a:picLocks noChangeAspect="1" noChangeArrowheads="1"/>
          </p:cNvPicPr>
          <p:nvPr/>
        </p:nvPicPr>
        <p:blipFill>
          <a:blip r:embed="rId2" cstate="print"/>
          <a:srcRect l="7608" t="7190" r="7608" b="5800"/>
          <a:stretch>
            <a:fillRect/>
          </a:stretch>
        </p:blipFill>
        <p:spPr bwMode="auto">
          <a:xfrm>
            <a:off x="1676400" y="1524000"/>
            <a:ext cx="5943600" cy="4572000"/>
          </a:xfrm>
          <a:prstGeom prst="rect">
            <a:avLst/>
          </a:prstGeom>
          <a:noFill/>
          <a:ln w="9525">
            <a:noFill/>
            <a:miter lim="800000"/>
            <a:headEnd/>
            <a:tailEnd/>
          </a:ln>
        </p:spPr>
      </p:pic>
      <p:sp>
        <p:nvSpPr>
          <p:cNvPr id="105475" name="Text Box 1027"/>
          <p:cNvSpPr txBox="1">
            <a:spLocks noChangeArrowheads="1"/>
          </p:cNvSpPr>
          <p:nvPr/>
        </p:nvSpPr>
        <p:spPr bwMode="auto">
          <a:xfrm>
            <a:off x="1371600" y="442913"/>
            <a:ext cx="6400800" cy="523875"/>
          </a:xfrm>
          <a:prstGeom prst="rect">
            <a:avLst/>
          </a:prstGeom>
          <a:noFill/>
          <a:ln w="9525">
            <a:noFill/>
            <a:miter lim="800000"/>
            <a:headEnd/>
            <a:tailEnd/>
          </a:ln>
        </p:spPr>
        <p:txBody>
          <a:bodyPr>
            <a:spAutoFit/>
          </a:bodyPr>
          <a:lstStyle/>
          <a:p>
            <a:pPr algn="ctr">
              <a:spcBef>
                <a:spcPct val="50000"/>
              </a:spcBef>
              <a:defRPr/>
            </a:pPr>
            <a:r>
              <a:rPr lang="fa-IR" sz="2800" b="1" dirty="0">
                <a:solidFill>
                  <a:srgbClr val="000000"/>
                </a:solidFill>
                <a:latin typeface="Times New Roman" pitchFamily="18" charset="0"/>
                <a:cs typeface="+mn-cs"/>
              </a:rPr>
              <a:t>دامنه آتش را هدف بگیرید</a:t>
            </a:r>
            <a:endParaRPr lang="en-US" sz="2800" b="1" dirty="0">
              <a:solidFill>
                <a:srgbClr val="000000"/>
              </a:solidFill>
              <a:latin typeface="Times New Roman" pitchFamily="18" charset="0"/>
              <a:cs typeface="+mn-cs"/>
            </a:endParaRPr>
          </a:p>
        </p:txBody>
      </p:sp>
      <p:sp>
        <p:nvSpPr>
          <p:cNvPr id="51204" name="Text Box 1029"/>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CP_0217"/>
          <p:cNvPicPr>
            <a:picLocks noChangeAspect="1" noChangeArrowheads="1"/>
          </p:cNvPicPr>
          <p:nvPr/>
        </p:nvPicPr>
        <p:blipFill>
          <a:blip r:embed="rId2" cstate="print"/>
          <a:srcRect/>
          <a:stretch>
            <a:fillRect/>
          </a:stretch>
        </p:blipFill>
        <p:spPr bwMode="auto">
          <a:xfrm>
            <a:off x="1828800" y="2038350"/>
            <a:ext cx="5410200" cy="4057650"/>
          </a:xfrm>
          <a:prstGeom prst="rect">
            <a:avLst/>
          </a:prstGeom>
          <a:noFill/>
          <a:ln w="9525">
            <a:noFill/>
            <a:miter lim="800000"/>
            <a:headEnd/>
            <a:tailEnd/>
          </a:ln>
        </p:spPr>
      </p:pic>
      <p:sp>
        <p:nvSpPr>
          <p:cNvPr id="37891" name="Text Box 3"/>
          <p:cNvSpPr txBox="1">
            <a:spLocks noChangeArrowheads="1"/>
          </p:cNvSpPr>
          <p:nvPr/>
        </p:nvSpPr>
        <p:spPr bwMode="auto">
          <a:xfrm>
            <a:off x="381000" y="1073150"/>
            <a:ext cx="8534400" cy="831850"/>
          </a:xfrm>
          <a:prstGeom prst="rect">
            <a:avLst/>
          </a:prstGeom>
          <a:noFill/>
          <a:ln w="9525">
            <a:solidFill>
              <a:srgbClr val="FF0000"/>
            </a:solidFill>
            <a:miter lim="800000"/>
            <a:headEnd/>
            <a:tailEnd/>
          </a:ln>
          <a:effectLst/>
        </p:spPr>
        <p:txBody>
          <a:bodyPr>
            <a:spAutoFit/>
          </a:bodyPr>
          <a:lstStyle/>
          <a:p>
            <a:pPr>
              <a:spcBef>
                <a:spcPct val="50000"/>
              </a:spcBef>
              <a:defRPr/>
            </a:pPr>
            <a:r>
              <a:rPr lang="fa-IR" sz="2400" b="1" dirty="0">
                <a:solidFill>
                  <a:schemeClr val="tx1"/>
                </a:solidFill>
                <a:effectLst>
                  <a:outerShdw blurRad="38100" dist="38100" dir="2700000" algn="tl">
                    <a:srgbClr val="C0C0C0"/>
                  </a:outerShdw>
                </a:effectLst>
                <a:latin typeface="Times New Roman" pitchFamily="18" charset="0"/>
                <a:cs typeface="+mn-cs"/>
              </a:rPr>
              <a:t>آتش حاصل از مواد نفتی را با مخلوط پودرخشک خاموش نمائید. پشت به باد بایستید و بعد از خاموش شدن آتش، رو به صحنه محل را ترک کنید</a:t>
            </a:r>
            <a:endParaRPr lang="en-US" sz="2400" b="1" dirty="0">
              <a:solidFill>
                <a:schemeClr val="tx1"/>
              </a:solidFill>
              <a:effectLst>
                <a:outerShdw blurRad="38100" dist="38100" dir="2700000" algn="tl">
                  <a:srgbClr val="C0C0C0"/>
                </a:outerShdw>
              </a:effectLst>
              <a:latin typeface="Times New Roman" pitchFamily="18" charset="0"/>
              <a:cs typeface="+mn-cs"/>
            </a:endParaRPr>
          </a:p>
        </p:txBody>
      </p:sp>
      <p:sp>
        <p:nvSpPr>
          <p:cNvPr id="52228" name="Text Box 4"/>
          <p:cNvSpPr txBox="1">
            <a:spLocks noChangeArrowheads="1"/>
          </p:cNvSpPr>
          <p:nvPr/>
        </p:nvSpPr>
        <p:spPr bwMode="auto">
          <a:xfrm>
            <a:off x="5981700" y="-76200"/>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990600" y="1066800"/>
            <a:ext cx="7239000" cy="369888"/>
          </a:xfrm>
          <a:prstGeom prst="rect">
            <a:avLst/>
          </a:prstGeom>
          <a:solidFill>
            <a:srgbClr val="FFFF00"/>
          </a:solidFill>
          <a:ln w="9525">
            <a:noFill/>
            <a:miter lim="800000"/>
            <a:headEnd/>
            <a:tailEnd/>
          </a:ln>
        </p:spPr>
        <p:txBody>
          <a:bodyPr>
            <a:spAutoFit/>
          </a:bodyPr>
          <a:lstStyle/>
          <a:p>
            <a:pPr>
              <a:spcBef>
                <a:spcPct val="50000"/>
              </a:spcBef>
              <a:defRPr/>
            </a:pPr>
            <a:r>
              <a:rPr lang="fa-IR" b="1" dirty="0">
                <a:solidFill>
                  <a:schemeClr val="tx1"/>
                </a:solidFill>
                <a:latin typeface="Times New Roman" pitchFamily="18" charset="0"/>
                <a:cs typeface="+mn-cs"/>
              </a:rPr>
              <a:t>چگونه از یک خاموش کننده دستی استفاده کنیم</a:t>
            </a:r>
            <a:endParaRPr lang="en-US" b="1" dirty="0">
              <a:solidFill>
                <a:schemeClr val="tx1"/>
              </a:solidFill>
              <a:latin typeface="Times New Roman" pitchFamily="18" charset="0"/>
              <a:cs typeface="+mn-cs"/>
            </a:endParaRPr>
          </a:p>
        </p:txBody>
      </p:sp>
      <p:sp>
        <p:nvSpPr>
          <p:cNvPr id="107523" name="Text Box 4"/>
          <p:cNvSpPr txBox="1">
            <a:spLocks noChangeArrowheads="1"/>
          </p:cNvSpPr>
          <p:nvPr/>
        </p:nvSpPr>
        <p:spPr bwMode="auto">
          <a:xfrm>
            <a:off x="685800" y="1828800"/>
            <a:ext cx="4724400" cy="457200"/>
          </a:xfrm>
          <a:prstGeom prst="rect">
            <a:avLst/>
          </a:prstGeom>
          <a:noFill/>
          <a:ln w="9525">
            <a:noFill/>
            <a:miter lim="800000"/>
            <a:headEnd/>
            <a:tailEnd/>
          </a:ln>
        </p:spPr>
        <p:txBody>
          <a:bodyPr>
            <a:spAutoFit/>
          </a:bodyPr>
          <a:lstStyle/>
          <a:p>
            <a:pPr>
              <a:spcBef>
                <a:spcPct val="50000"/>
              </a:spcBef>
              <a:defRPr/>
            </a:pPr>
            <a:r>
              <a:rPr lang="fa-IR" sz="2400" b="1" dirty="0">
                <a:solidFill>
                  <a:schemeClr val="tx1"/>
                </a:solidFill>
                <a:latin typeface="Times New Roman" pitchFamily="18" charset="0"/>
                <a:cs typeface="+mn-cs"/>
              </a:rPr>
              <a:t>کلمه </a:t>
            </a:r>
            <a:r>
              <a:rPr lang="en-US" sz="2400" b="1" dirty="0">
                <a:solidFill>
                  <a:schemeClr val="tx1"/>
                </a:solidFill>
                <a:latin typeface="Times New Roman" pitchFamily="18" charset="0"/>
                <a:cs typeface="+mn-cs"/>
              </a:rPr>
              <a:t>PASS</a:t>
            </a:r>
            <a:r>
              <a:rPr lang="fa-IR" sz="2400" b="1" dirty="0">
                <a:solidFill>
                  <a:schemeClr val="tx1"/>
                </a:solidFill>
                <a:latin typeface="Times New Roman" pitchFamily="18" charset="0"/>
                <a:cs typeface="+mn-cs"/>
              </a:rPr>
              <a:t> را به خاطر بسپارید</a:t>
            </a:r>
            <a:endParaRPr lang="en-US" sz="2400" b="1" dirty="0">
              <a:solidFill>
                <a:schemeClr val="tx1"/>
              </a:solidFill>
              <a:latin typeface="Times New Roman" pitchFamily="18" charset="0"/>
              <a:cs typeface="+mn-cs"/>
            </a:endParaRPr>
          </a:p>
        </p:txBody>
      </p:sp>
      <p:sp>
        <p:nvSpPr>
          <p:cNvPr id="53252" name="Text Box 5"/>
          <p:cNvSpPr txBox="1">
            <a:spLocks noChangeArrowheads="1"/>
          </p:cNvSpPr>
          <p:nvPr/>
        </p:nvSpPr>
        <p:spPr bwMode="auto">
          <a:xfrm>
            <a:off x="762000" y="2362200"/>
            <a:ext cx="762000" cy="823913"/>
          </a:xfrm>
          <a:prstGeom prst="rect">
            <a:avLst/>
          </a:prstGeom>
          <a:noFill/>
          <a:ln w="9525">
            <a:noFill/>
            <a:miter lim="800000"/>
            <a:headEnd/>
            <a:tailEnd/>
          </a:ln>
        </p:spPr>
        <p:txBody>
          <a:bodyPr>
            <a:spAutoFit/>
          </a:bodyPr>
          <a:lstStyle/>
          <a:p>
            <a:pPr algn="l">
              <a:spcBef>
                <a:spcPct val="50000"/>
              </a:spcBef>
            </a:pPr>
            <a:r>
              <a:rPr lang="en-US" sz="4800">
                <a:solidFill>
                  <a:srgbClr val="FF0000"/>
                </a:solidFill>
              </a:rPr>
              <a:t>P</a:t>
            </a:r>
            <a:endParaRPr lang="en-US" sz="2400">
              <a:solidFill>
                <a:srgbClr val="FF0000"/>
              </a:solidFill>
            </a:endParaRPr>
          </a:p>
        </p:txBody>
      </p:sp>
      <p:sp>
        <p:nvSpPr>
          <p:cNvPr id="53253" name="Text Box 6"/>
          <p:cNvSpPr txBox="1">
            <a:spLocks noChangeArrowheads="1"/>
          </p:cNvSpPr>
          <p:nvPr/>
        </p:nvSpPr>
        <p:spPr bwMode="auto">
          <a:xfrm>
            <a:off x="685800" y="3352800"/>
            <a:ext cx="685800" cy="823913"/>
          </a:xfrm>
          <a:prstGeom prst="rect">
            <a:avLst/>
          </a:prstGeom>
          <a:noFill/>
          <a:ln w="9525">
            <a:noFill/>
            <a:miter lim="800000"/>
            <a:headEnd/>
            <a:tailEnd/>
          </a:ln>
        </p:spPr>
        <p:txBody>
          <a:bodyPr>
            <a:spAutoFit/>
          </a:bodyPr>
          <a:lstStyle/>
          <a:p>
            <a:pPr algn="l">
              <a:spcBef>
                <a:spcPct val="50000"/>
              </a:spcBef>
            </a:pPr>
            <a:r>
              <a:rPr lang="en-US" sz="4800">
                <a:solidFill>
                  <a:srgbClr val="FF0000"/>
                </a:solidFill>
              </a:rPr>
              <a:t>A</a:t>
            </a:r>
            <a:endParaRPr lang="en-US" sz="2400">
              <a:solidFill>
                <a:srgbClr val="FF0000"/>
              </a:solidFill>
            </a:endParaRPr>
          </a:p>
        </p:txBody>
      </p:sp>
      <p:sp>
        <p:nvSpPr>
          <p:cNvPr id="53254" name="Text Box 7"/>
          <p:cNvSpPr txBox="1">
            <a:spLocks noChangeArrowheads="1"/>
          </p:cNvSpPr>
          <p:nvPr/>
        </p:nvSpPr>
        <p:spPr bwMode="auto">
          <a:xfrm>
            <a:off x="685800" y="4343400"/>
            <a:ext cx="685800" cy="823913"/>
          </a:xfrm>
          <a:prstGeom prst="rect">
            <a:avLst/>
          </a:prstGeom>
          <a:noFill/>
          <a:ln w="9525">
            <a:noFill/>
            <a:miter lim="800000"/>
            <a:headEnd/>
            <a:tailEnd/>
          </a:ln>
        </p:spPr>
        <p:txBody>
          <a:bodyPr>
            <a:spAutoFit/>
          </a:bodyPr>
          <a:lstStyle/>
          <a:p>
            <a:pPr algn="l">
              <a:spcBef>
                <a:spcPct val="50000"/>
              </a:spcBef>
            </a:pPr>
            <a:r>
              <a:rPr lang="en-US" sz="4800">
                <a:solidFill>
                  <a:srgbClr val="FF0000"/>
                </a:solidFill>
              </a:rPr>
              <a:t>S</a:t>
            </a:r>
            <a:endParaRPr lang="en-US" sz="2400">
              <a:solidFill>
                <a:srgbClr val="FF0000"/>
              </a:solidFill>
            </a:endParaRPr>
          </a:p>
        </p:txBody>
      </p:sp>
      <p:sp>
        <p:nvSpPr>
          <p:cNvPr id="53255" name="Text Box 8"/>
          <p:cNvSpPr txBox="1">
            <a:spLocks noChangeArrowheads="1"/>
          </p:cNvSpPr>
          <p:nvPr/>
        </p:nvSpPr>
        <p:spPr bwMode="auto">
          <a:xfrm>
            <a:off x="685800" y="5334000"/>
            <a:ext cx="685800" cy="823913"/>
          </a:xfrm>
          <a:prstGeom prst="rect">
            <a:avLst/>
          </a:prstGeom>
          <a:noFill/>
          <a:ln w="9525">
            <a:noFill/>
            <a:miter lim="800000"/>
            <a:headEnd/>
            <a:tailEnd/>
          </a:ln>
        </p:spPr>
        <p:txBody>
          <a:bodyPr>
            <a:spAutoFit/>
          </a:bodyPr>
          <a:lstStyle/>
          <a:p>
            <a:pPr algn="l">
              <a:spcBef>
                <a:spcPct val="50000"/>
              </a:spcBef>
            </a:pPr>
            <a:r>
              <a:rPr lang="en-US" sz="4800">
                <a:solidFill>
                  <a:srgbClr val="FF0000"/>
                </a:solidFill>
              </a:rPr>
              <a:t>S</a:t>
            </a:r>
          </a:p>
        </p:txBody>
      </p:sp>
      <p:sp>
        <p:nvSpPr>
          <p:cNvPr id="53256" name="Text Box 10"/>
          <p:cNvSpPr txBox="1">
            <a:spLocks noChangeArrowheads="1"/>
          </p:cNvSpPr>
          <p:nvPr/>
        </p:nvSpPr>
        <p:spPr bwMode="auto">
          <a:xfrm>
            <a:off x="1219200" y="2667000"/>
            <a:ext cx="4038600" cy="457200"/>
          </a:xfrm>
          <a:prstGeom prst="rect">
            <a:avLst/>
          </a:prstGeom>
          <a:noFill/>
          <a:ln w="9525">
            <a:noFill/>
            <a:miter lim="800000"/>
            <a:headEnd/>
            <a:tailEnd/>
          </a:ln>
        </p:spPr>
        <p:txBody>
          <a:bodyPr>
            <a:spAutoFit/>
          </a:bodyPr>
          <a:lstStyle/>
          <a:p>
            <a:pPr algn="l">
              <a:spcBef>
                <a:spcPct val="50000"/>
              </a:spcBef>
            </a:pPr>
            <a:r>
              <a:rPr lang="en-US" sz="2400"/>
              <a:t>ULL THE SAFETY PIN</a:t>
            </a:r>
          </a:p>
        </p:txBody>
      </p:sp>
      <p:sp>
        <p:nvSpPr>
          <p:cNvPr id="53257" name="Text Box 11"/>
          <p:cNvSpPr txBox="1">
            <a:spLocks noChangeArrowheads="1"/>
          </p:cNvSpPr>
          <p:nvPr/>
        </p:nvSpPr>
        <p:spPr bwMode="auto">
          <a:xfrm>
            <a:off x="1371600" y="3657600"/>
            <a:ext cx="3733800" cy="457200"/>
          </a:xfrm>
          <a:prstGeom prst="rect">
            <a:avLst/>
          </a:prstGeom>
          <a:noFill/>
          <a:ln w="9525">
            <a:noFill/>
            <a:miter lim="800000"/>
            <a:headEnd/>
            <a:tailEnd/>
          </a:ln>
        </p:spPr>
        <p:txBody>
          <a:bodyPr>
            <a:spAutoFit/>
          </a:bodyPr>
          <a:lstStyle/>
          <a:p>
            <a:pPr algn="l">
              <a:spcBef>
                <a:spcPct val="50000"/>
              </a:spcBef>
            </a:pPr>
            <a:r>
              <a:rPr lang="en-US" sz="2400"/>
              <a:t>IM AT BASE OF FIRE</a:t>
            </a:r>
          </a:p>
        </p:txBody>
      </p:sp>
      <p:sp>
        <p:nvSpPr>
          <p:cNvPr id="53258" name="Text Box 12"/>
          <p:cNvSpPr txBox="1">
            <a:spLocks noChangeArrowheads="1"/>
          </p:cNvSpPr>
          <p:nvPr/>
        </p:nvSpPr>
        <p:spPr bwMode="auto">
          <a:xfrm>
            <a:off x="1295400" y="4648200"/>
            <a:ext cx="4114800" cy="457200"/>
          </a:xfrm>
          <a:prstGeom prst="rect">
            <a:avLst/>
          </a:prstGeom>
          <a:noFill/>
          <a:ln w="9525">
            <a:noFill/>
            <a:miter lim="800000"/>
            <a:headEnd/>
            <a:tailEnd/>
          </a:ln>
        </p:spPr>
        <p:txBody>
          <a:bodyPr>
            <a:spAutoFit/>
          </a:bodyPr>
          <a:lstStyle/>
          <a:p>
            <a:pPr algn="l">
              <a:spcBef>
                <a:spcPct val="50000"/>
              </a:spcBef>
            </a:pPr>
            <a:r>
              <a:rPr lang="en-US" sz="2400"/>
              <a:t>QUEEZE THE TRIGGER</a:t>
            </a:r>
          </a:p>
        </p:txBody>
      </p:sp>
      <p:sp>
        <p:nvSpPr>
          <p:cNvPr id="53259" name="Text Box 13"/>
          <p:cNvSpPr txBox="1">
            <a:spLocks noChangeArrowheads="1"/>
          </p:cNvSpPr>
          <p:nvPr/>
        </p:nvSpPr>
        <p:spPr bwMode="auto">
          <a:xfrm>
            <a:off x="1295400" y="5638800"/>
            <a:ext cx="4495800" cy="457200"/>
          </a:xfrm>
          <a:prstGeom prst="rect">
            <a:avLst/>
          </a:prstGeom>
          <a:noFill/>
          <a:ln w="9525">
            <a:noFill/>
            <a:miter lim="800000"/>
            <a:headEnd/>
            <a:tailEnd/>
          </a:ln>
        </p:spPr>
        <p:txBody>
          <a:bodyPr>
            <a:spAutoFit/>
          </a:bodyPr>
          <a:lstStyle/>
          <a:p>
            <a:pPr algn="l">
              <a:spcBef>
                <a:spcPct val="50000"/>
              </a:spcBef>
            </a:pPr>
            <a:r>
              <a:rPr lang="en-US" sz="2400"/>
              <a:t>WEEP BACK AND FORTH</a:t>
            </a:r>
          </a:p>
        </p:txBody>
      </p:sp>
      <p:sp>
        <p:nvSpPr>
          <p:cNvPr id="53260" name="Text Box 14"/>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
        <p:nvSpPr>
          <p:cNvPr id="107533" name="Text Box 16"/>
          <p:cNvSpPr txBox="1">
            <a:spLocks noChangeArrowheads="1"/>
          </p:cNvSpPr>
          <p:nvPr/>
        </p:nvSpPr>
        <p:spPr bwMode="auto">
          <a:xfrm>
            <a:off x="5334000" y="2590800"/>
            <a:ext cx="3657600" cy="369888"/>
          </a:xfrm>
          <a:prstGeom prst="rect">
            <a:avLst/>
          </a:prstGeom>
          <a:solidFill>
            <a:srgbClr val="FFFF00"/>
          </a:solidFill>
          <a:ln w="9525">
            <a:noFill/>
            <a:miter lim="800000"/>
            <a:headEnd/>
            <a:tailEnd/>
          </a:ln>
        </p:spPr>
        <p:txBody>
          <a:bodyPr>
            <a:spAutoFit/>
          </a:bodyPr>
          <a:lstStyle/>
          <a:p>
            <a:pPr>
              <a:spcBef>
                <a:spcPct val="50000"/>
              </a:spcBef>
              <a:defRPr/>
            </a:pPr>
            <a:r>
              <a:rPr lang="fa-IR" b="1" dirty="0">
                <a:solidFill>
                  <a:schemeClr val="tx1"/>
                </a:solidFill>
                <a:latin typeface="Times New Roman" pitchFamily="18" charset="0"/>
                <a:cs typeface="+mn-cs"/>
              </a:rPr>
              <a:t>ضامن را بیرون بکشید    </a:t>
            </a:r>
            <a:endParaRPr lang="en-US" b="1" dirty="0">
              <a:solidFill>
                <a:schemeClr val="tx1"/>
              </a:solidFill>
              <a:latin typeface="Times New Roman" pitchFamily="18" charset="0"/>
              <a:cs typeface="+mn-cs"/>
            </a:endParaRPr>
          </a:p>
        </p:txBody>
      </p:sp>
      <p:sp>
        <p:nvSpPr>
          <p:cNvPr id="107534" name="Text Box 17"/>
          <p:cNvSpPr txBox="1">
            <a:spLocks noChangeArrowheads="1"/>
          </p:cNvSpPr>
          <p:nvPr/>
        </p:nvSpPr>
        <p:spPr bwMode="auto">
          <a:xfrm>
            <a:off x="5410200" y="3581400"/>
            <a:ext cx="3581400" cy="369888"/>
          </a:xfrm>
          <a:prstGeom prst="rect">
            <a:avLst/>
          </a:prstGeom>
          <a:solidFill>
            <a:srgbClr val="FFFF00"/>
          </a:solidFill>
          <a:ln w="9525">
            <a:noFill/>
            <a:miter lim="800000"/>
            <a:headEnd/>
            <a:tailEnd/>
          </a:ln>
        </p:spPr>
        <p:txBody>
          <a:bodyPr>
            <a:spAutoFit/>
          </a:bodyPr>
          <a:lstStyle/>
          <a:p>
            <a:pPr>
              <a:spcBef>
                <a:spcPct val="50000"/>
              </a:spcBef>
              <a:defRPr/>
            </a:pPr>
            <a:r>
              <a:rPr lang="fa-IR" b="1" dirty="0">
                <a:solidFill>
                  <a:schemeClr val="tx1"/>
                </a:solidFill>
                <a:latin typeface="Times New Roman" pitchFamily="18" charset="0"/>
                <a:cs typeface="+mn-cs"/>
              </a:rPr>
              <a:t>پایه آتش را هد ف بگیرید</a:t>
            </a:r>
            <a:endParaRPr lang="en-US" b="1" dirty="0">
              <a:solidFill>
                <a:schemeClr val="tx1"/>
              </a:solidFill>
              <a:latin typeface="Times New Roman" pitchFamily="18" charset="0"/>
              <a:cs typeface="+mn-cs"/>
            </a:endParaRPr>
          </a:p>
        </p:txBody>
      </p:sp>
      <p:sp>
        <p:nvSpPr>
          <p:cNvPr id="107535" name="Text Box 19"/>
          <p:cNvSpPr txBox="1">
            <a:spLocks noChangeArrowheads="1"/>
          </p:cNvSpPr>
          <p:nvPr/>
        </p:nvSpPr>
        <p:spPr bwMode="auto">
          <a:xfrm>
            <a:off x="5638800" y="4648200"/>
            <a:ext cx="3200400" cy="369888"/>
          </a:xfrm>
          <a:prstGeom prst="rect">
            <a:avLst/>
          </a:prstGeom>
          <a:solidFill>
            <a:srgbClr val="FFFF00"/>
          </a:solidFill>
          <a:ln w="9525">
            <a:noFill/>
            <a:miter lim="800000"/>
            <a:headEnd/>
            <a:tailEnd/>
          </a:ln>
        </p:spPr>
        <p:txBody>
          <a:bodyPr>
            <a:spAutoFit/>
          </a:bodyPr>
          <a:lstStyle/>
          <a:p>
            <a:pPr>
              <a:spcBef>
                <a:spcPct val="50000"/>
              </a:spcBef>
              <a:defRPr/>
            </a:pPr>
            <a:r>
              <a:rPr lang="fa-IR" b="1" dirty="0">
                <a:solidFill>
                  <a:schemeClr val="tx1"/>
                </a:solidFill>
                <a:latin typeface="Times New Roman" pitchFamily="18" charset="0"/>
                <a:cs typeface="+mn-cs"/>
              </a:rPr>
              <a:t>دسته را فشار دهید     </a:t>
            </a:r>
            <a:endParaRPr lang="en-US" b="1" dirty="0">
              <a:solidFill>
                <a:schemeClr val="tx1"/>
              </a:solidFill>
              <a:latin typeface="Times New Roman" pitchFamily="18" charset="0"/>
              <a:cs typeface="+mn-cs"/>
            </a:endParaRPr>
          </a:p>
        </p:txBody>
      </p:sp>
      <p:sp>
        <p:nvSpPr>
          <p:cNvPr id="107536" name="Text Box 20"/>
          <p:cNvSpPr txBox="1">
            <a:spLocks noChangeArrowheads="1"/>
          </p:cNvSpPr>
          <p:nvPr/>
        </p:nvSpPr>
        <p:spPr bwMode="auto">
          <a:xfrm>
            <a:off x="5567363" y="5410200"/>
            <a:ext cx="3438525" cy="646113"/>
          </a:xfrm>
          <a:prstGeom prst="rect">
            <a:avLst/>
          </a:prstGeom>
          <a:solidFill>
            <a:srgbClr val="FFFF00"/>
          </a:solidFill>
          <a:ln w="9525">
            <a:noFill/>
            <a:miter lim="800000"/>
            <a:headEnd/>
            <a:tailEnd/>
          </a:ln>
        </p:spPr>
        <p:txBody>
          <a:bodyPr>
            <a:spAutoFit/>
          </a:bodyPr>
          <a:lstStyle/>
          <a:p>
            <a:pPr>
              <a:spcBef>
                <a:spcPct val="50000"/>
              </a:spcBef>
              <a:defRPr/>
            </a:pPr>
            <a:r>
              <a:rPr lang="fa-IR" b="1" dirty="0">
                <a:solidFill>
                  <a:schemeClr val="tx1"/>
                </a:solidFill>
                <a:latin typeface="Times New Roman" pitchFamily="18" charset="0"/>
                <a:cs typeface="+mn-cs"/>
              </a:rPr>
              <a:t>دست رابه حالت جاروئی (چپ و راست) حرکت دهید</a:t>
            </a:r>
            <a:endParaRPr lang="en-US" b="1" dirty="0">
              <a:solidFill>
                <a:schemeClr val="tx1"/>
              </a:solidFill>
              <a:latin typeface="Times New Roman" pitchFamily="18" charset="0"/>
              <a:cs typeface="+mn-cs"/>
            </a:endParaRP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DCP_0211"/>
          <p:cNvPicPr>
            <a:picLocks noChangeAspect="1" noChangeArrowheads="1"/>
          </p:cNvPicPr>
          <p:nvPr/>
        </p:nvPicPr>
        <p:blipFill>
          <a:blip r:embed="rId2" cstate="print"/>
          <a:srcRect/>
          <a:stretch>
            <a:fillRect/>
          </a:stretch>
        </p:blipFill>
        <p:spPr bwMode="auto">
          <a:xfrm>
            <a:off x="1600200" y="1428750"/>
            <a:ext cx="6019800" cy="4514850"/>
          </a:xfrm>
          <a:prstGeom prst="rect">
            <a:avLst/>
          </a:prstGeom>
          <a:noFill/>
          <a:ln w="9525">
            <a:noFill/>
            <a:miter lim="800000"/>
            <a:headEnd/>
            <a:tailEnd/>
          </a:ln>
        </p:spPr>
      </p:pic>
      <p:sp>
        <p:nvSpPr>
          <p:cNvPr id="54275" name="Text Box 5"/>
          <p:cNvSpPr txBox="1">
            <a:spLocks noChangeArrowheads="1"/>
          </p:cNvSpPr>
          <p:nvPr/>
        </p:nvSpPr>
        <p:spPr bwMode="auto">
          <a:xfrm>
            <a:off x="2286000" y="533400"/>
            <a:ext cx="4495800" cy="579438"/>
          </a:xfrm>
          <a:prstGeom prst="rect">
            <a:avLst/>
          </a:prstGeom>
          <a:solidFill>
            <a:srgbClr val="FFFF00"/>
          </a:solidFill>
          <a:ln w="9525">
            <a:noFill/>
            <a:miter lim="800000"/>
            <a:headEnd/>
            <a:tailEnd/>
          </a:ln>
        </p:spPr>
        <p:txBody>
          <a:bodyPr>
            <a:spAutoFit/>
          </a:bodyPr>
          <a:lstStyle/>
          <a:p>
            <a:pPr>
              <a:spcBef>
                <a:spcPct val="50000"/>
              </a:spcBef>
            </a:pPr>
            <a:r>
              <a:rPr lang="fa-IR" sz="3200" b="1">
                <a:solidFill>
                  <a:srgbClr val="000000"/>
                </a:solidFill>
              </a:rPr>
              <a:t>ضامن را بیرون بکشید</a:t>
            </a:r>
            <a:endParaRPr lang="en-US" sz="3200" b="1">
              <a:solidFill>
                <a:srgbClr val="000000"/>
              </a:solidFill>
            </a:endParaRPr>
          </a:p>
        </p:txBody>
      </p:sp>
      <p:sp>
        <p:nvSpPr>
          <p:cNvPr id="54276" name="Line 6"/>
          <p:cNvSpPr>
            <a:spLocks noChangeShapeType="1"/>
          </p:cNvSpPr>
          <p:nvPr/>
        </p:nvSpPr>
        <p:spPr bwMode="auto">
          <a:xfrm flipH="1">
            <a:off x="4800600" y="1143000"/>
            <a:ext cx="152400" cy="2209800"/>
          </a:xfrm>
          <a:prstGeom prst="line">
            <a:avLst/>
          </a:prstGeom>
          <a:noFill/>
          <a:ln w="47625">
            <a:solidFill>
              <a:srgbClr val="FF0000"/>
            </a:solidFill>
            <a:round/>
            <a:headEnd/>
            <a:tailEnd type="stealth" w="lg" len="lg"/>
          </a:ln>
        </p:spPr>
        <p:txBody>
          <a:bodyPr wrap="none" anchor="ctr"/>
          <a:lstStyle/>
          <a:p>
            <a:endParaRPr lang="en-US"/>
          </a:p>
        </p:txBody>
      </p:sp>
      <p:sp>
        <p:nvSpPr>
          <p:cNvPr id="54277" name="Text Box 7"/>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descr="DCP_0212"/>
          <p:cNvPicPr>
            <a:picLocks noChangeAspect="1" noChangeArrowheads="1"/>
          </p:cNvPicPr>
          <p:nvPr/>
        </p:nvPicPr>
        <p:blipFill>
          <a:blip r:embed="rId2" cstate="print"/>
          <a:srcRect b="854"/>
          <a:stretch>
            <a:fillRect/>
          </a:stretch>
        </p:blipFill>
        <p:spPr bwMode="auto">
          <a:xfrm>
            <a:off x="1676400" y="1066800"/>
            <a:ext cx="5943600" cy="4419600"/>
          </a:xfrm>
          <a:prstGeom prst="rect">
            <a:avLst/>
          </a:prstGeom>
          <a:noFill/>
          <a:ln w="9525">
            <a:noFill/>
            <a:miter lim="800000"/>
            <a:headEnd/>
            <a:tailEnd/>
          </a:ln>
        </p:spPr>
      </p:pic>
      <p:sp>
        <p:nvSpPr>
          <p:cNvPr id="109571" name="Text Box 4"/>
          <p:cNvSpPr txBox="1">
            <a:spLocks noChangeArrowheads="1"/>
          </p:cNvSpPr>
          <p:nvPr/>
        </p:nvSpPr>
        <p:spPr bwMode="auto">
          <a:xfrm>
            <a:off x="1962150" y="533400"/>
            <a:ext cx="5334000" cy="457200"/>
          </a:xfrm>
          <a:prstGeom prst="rect">
            <a:avLst/>
          </a:prstGeom>
          <a:noFill/>
          <a:ln w="9525">
            <a:noFill/>
            <a:miter lim="800000"/>
            <a:headEnd/>
            <a:tailEnd/>
          </a:ln>
        </p:spPr>
        <p:txBody>
          <a:bodyPr>
            <a:spAutoFit/>
          </a:bodyPr>
          <a:lstStyle/>
          <a:p>
            <a:pPr>
              <a:spcBef>
                <a:spcPct val="50000"/>
              </a:spcBef>
              <a:defRPr/>
            </a:pPr>
            <a:r>
              <a:rPr lang="fa-IR" sz="2400" b="1" dirty="0">
                <a:solidFill>
                  <a:srgbClr val="FF0000"/>
                </a:solidFill>
                <a:cs typeface="+mn-cs"/>
              </a:rPr>
              <a:t>برای یک لحظه خروج گاز یا پودر را آزمایش کنید</a:t>
            </a:r>
            <a:endParaRPr lang="en-US" sz="2400" b="1" dirty="0">
              <a:solidFill>
                <a:srgbClr val="FF0000"/>
              </a:solidFill>
              <a:cs typeface="+mn-cs"/>
            </a:endParaRPr>
          </a:p>
        </p:txBody>
      </p:sp>
      <p:sp>
        <p:nvSpPr>
          <p:cNvPr id="55300" name="Text Box 8"/>
          <p:cNvSpPr txBox="1">
            <a:spLocks noChangeArrowheads="1"/>
          </p:cNvSpPr>
          <p:nvPr/>
        </p:nvSpPr>
        <p:spPr bwMode="auto">
          <a:xfrm>
            <a:off x="5981700" y="0"/>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
        <p:nvSpPr>
          <p:cNvPr id="109573" name="Text Box 9"/>
          <p:cNvSpPr txBox="1">
            <a:spLocks noChangeArrowheads="1"/>
          </p:cNvSpPr>
          <p:nvPr/>
        </p:nvSpPr>
        <p:spPr bwMode="auto">
          <a:xfrm>
            <a:off x="1219200" y="5486400"/>
            <a:ext cx="6781800" cy="369888"/>
          </a:xfrm>
          <a:prstGeom prst="rect">
            <a:avLst/>
          </a:prstGeom>
          <a:solidFill>
            <a:srgbClr val="FFFF00"/>
          </a:solidFill>
          <a:ln w="9525">
            <a:noFill/>
            <a:miter lim="800000"/>
            <a:headEnd/>
            <a:tailEnd/>
          </a:ln>
        </p:spPr>
        <p:txBody>
          <a:bodyPr>
            <a:spAutoFit/>
          </a:bodyPr>
          <a:lstStyle/>
          <a:p>
            <a:pPr>
              <a:spcBef>
                <a:spcPct val="50000"/>
              </a:spcBef>
              <a:defRPr/>
            </a:pPr>
            <a:r>
              <a:rPr lang="fa-IR" b="1" dirty="0">
                <a:solidFill>
                  <a:schemeClr val="tx1"/>
                </a:solidFill>
                <a:cs typeface="+mn-cs"/>
              </a:rPr>
              <a:t>قبل از استفاده از پر بودن خاموش کننده مطمئن شوید</a:t>
            </a:r>
            <a:endParaRPr lang="en-US" b="1" dirty="0">
              <a:solidFill>
                <a:schemeClr val="tx1"/>
              </a:solidFill>
              <a:cs typeface="+mn-cs"/>
            </a:endParaRPr>
          </a:p>
        </p:txBody>
      </p:sp>
      <p:sp>
        <p:nvSpPr>
          <p:cNvPr id="55302" name="Line 10"/>
          <p:cNvSpPr>
            <a:spLocks noChangeShapeType="1"/>
          </p:cNvSpPr>
          <p:nvPr/>
        </p:nvSpPr>
        <p:spPr bwMode="auto">
          <a:xfrm>
            <a:off x="4419600" y="4191000"/>
            <a:ext cx="2743200" cy="228600"/>
          </a:xfrm>
          <a:prstGeom prst="line">
            <a:avLst/>
          </a:prstGeom>
          <a:noFill/>
          <a:ln w="47625">
            <a:solidFill>
              <a:srgbClr val="FF0000"/>
            </a:solidFill>
            <a:round/>
            <a:headEnd/>
            <a:tailEnd type="stealth" w="lg" len="lg"/>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3" descr="DCP_0216"/>
          <p:cNvPicPr>
            <a:picLocks noChangeAspect="1" noChangeArrowheads="1"/>
          </p:cNvPicPr>
          <p:nvPr/>
        </p:nvPicPr>
        <p:blipFill>
          <a:blip r:embed="rId2" cstate="print"/>
          <a:srcRect/>
          <a:stretch>
            <a:fillRect/>
          </a:stretch>
        </p:blipFill>
        <p:spPr bwMode="auto">
          <a:xfrm>
            <a:off x="1371600" y="1219200"/>
            <a:ext cx="6248400" cy="4686300"/>
          </a:xfrm>
          <a:prstGeom prst="rect">
            <a:avLst/>
          </a:prstGeom>
          <a:noFill/>
          <a:ln w="9525">
            <a:noFill/>
            <a:miter lim="800000"/>
            <a:headEnd/>
            <a:tailEnd/>
          </a:ln>
        </p:spPr>
      </p:pic>
      <p:sp>
        <p:nvSpPr>
          <p:cNvPr id="56323" name="Text Box 4"/>
          <p:cNvSpPr txBox="1">
            <a:spLocks noChangeArrowheads="1"/>
          </p:cNvSpPr>
          <p:nvPr/>
        </p:nvSpPr>
        <p:spPr bwMode="auto">
          <a:xfrm>
            <a:off x="5257800" y="685800"/>
            <a:ext cx="3200400" cy="519113"/>
          </a:xfrm>
          <a:prstGeom prst="rect">
            <a:avLst/>
          </a:prstGeom>
          <a:solidFill>
            <a:srgbClr val="FFFF00"/>
          </a:solidFill>
          <a:ln w="9525">
            <a:noFill/>
            <a:miter lim="800000"/>
            <a:headEnd/>
            <a:tailEnd/>
          </a:ln>
        </p:spPr>
        <p:txBody>
          <a:bodyPr>
            <a:spAutoFit/>
          </a:bodyPr>
          <a:lstStyle/>
          <a:p>
            <a:pPr algn="l">
              <a:spcBef>
                <a:spcPct val="50000"/>
              </a:spcBef>
            </a:pPr>
            <a:r>
              <a:rPr lang="fa-IR" b="1">
                <a:solidFill>
                  <a:srgbClr val="FF6600"/>
                </a:solidFill>
              </a:rPr>
              <a:t>پایه آتش را هدف بگیرید</a:t>
            </a:r>
            <a:endParaRPr lang="en-US" b="1">
              <a:solidFill>
                <a:srgbClr val="FF6600"/>
              </a:solidFill>
            </a:endParaRPr>
          </a:p>
        </p:txBody>
      </p:sp>
      <p:sp>
        <p:nvSpPr>
          <p:cNvPr id="56324" name="Text Box 5"/>
          <p:cNvSpPr txBox="1">
            <a:spLocks noChangeArrowheads="1"/>
          </p:cNvSpPr>
          <p:nvPr/>
        </p:nvSpPr>
        <p:spPr bwMode="auto">
          <a:xfrm>
            <a:off x="381000" y="1447800"/>
            <a:ext cx="2590800" cy="519113"/>
          </a:xfrm>
          <a:prstGeom prst="rect">
            <a:avLst/>
          </a:prstGeom>
          <a:solidFill>
            <a:srgbClr val="FFFF00"/>
          </a:solidFill>
          <a:ln w="9525">
            <a:noFill/>
            <a:miter lim="800000"/>
            <a:headEnd/>
            <a:tailEnd/>
          </a:ln>
        </p:spPr>
        <p:txBody>
          <a:bodyPr>
            <a:spAutoFit/>
          </a:bodyPr>
          <a:lstStyle/>
          <a:p>
            <a:pPr>
              <a:spcBef>
                <a:spcPct val="50000"/>
              </a:spcBef>
            </a:pPr>
            <a:r>
              <a:rPr lang="fa-IR" b="1">
                <a:solidFill>
                  <a:srgbClr val="FF6600"/>
                </a:solidFill>
              </a:rPr>
              <a:t>دسته را فشار دهید</a:t>
            </a:r>
            <a:endParaRPr lang="en-US" b="1">
              <a:solidFill>
                <a:srgbClr val="FF6600"/>
              </a:solidFill>
            </a:endParaRPr>
          </a:p>
        </p:txBody>
      </p:sp>
      <p:sp>
        <p:nvSpPr>
          <p:cNvPr id="56325" name="Text Box 6"/>
          <p:cNvSpPr txBox="1">
            <a:spLocks noChangeArrowheads="1"/>
          </p:cNvSpPr>
          <p:nvPr/>
        </p:nvSpPr>
        <p:spPr bwMode="auto">
          <a:xfrm>
            <a:off x="5105400" y="5448300"/>
            <a:ext cx="2514600" cy="457200"/>
          </a:xfrm>
          <a:prstGeom prst="rect">
            <a:avLst/>
          </a:prstGeom>
          <a:solidFill>
            <a:srgbClr val="FFFF00"/>
          </a:solidFill>
          <a:ln w="9525">
            <a:noFill/>
            <a:miter lim="800000"/>
            <a:headEnd/>
            <a:tailEnd/>
          </a:ln>
        </p:spPr>
        <p:txBody>
          <a:bodyPr>
            <a:spAutoFit/>
          </a:bodyPr>
          <a:lstStyle/>
          <a:p>
            <a:pPr>
              <a:spcBef>
                <a:spcPct val="50000"/>
              </a:spcBef>
            </a:pPr>
            <a:r>
              <a:rPr lang="fa-IR" sz="2400" b="1">
                <a:solidFill>
                  <a:srgbClr val="FF6600"/>
                </a:solidFill>
              </a:rPr>
              <a:t>جاروئی خاموش کنید</a:t>
            </a:r>
            <a:endParaRPr lang="en-US" sz="2400" b="1">
              <a:solidFill>
                <a:srgbClr val="FF6600"/>
              </a:solidFill>
            </a:endParaRPr>
          </a:p>
        </p:txBody>
      </p:sp>
      <p:sp>
        <p:nvSpPr>
          <p:cNvPr id="56326" name="Line 8"/>
          <p:cNvSpPr>
            <a:spLocks noChangeShapeType="1"/>
          </p:cNvSpPr>
          <p:nvPr/>
        </p:nvSpPr>
        <p:spPr bwMode="auto">
          <a:xfrm flipH="1">
            <a:off x="4876800" y="1143000"/>
            <a:ext cx="457200" cy="3276600"/>
          </a:xfrm>
          <a:prstGeom prst="line">
            <a:avLst/>
          </a:prstGeom>
          <a:noFill/>
          <a:ln w="28575">
            <a:solidFill>
              <a:srgbClr val="FF0000"/>
            </a:solidFill>
            <a:round/>
            <a:headEnd/>
            <a:tailEnd type="triangle" w="med" len="med"/>
          </a:ln>
        </p:spPr>
        <p:txBody>
          <a:bodyPr wrap="none" anchor="ctr"/>
          <a:lstStyle/>
          <a:p>
            <a:endParaRPr lang="en-US"/>
          </a:p>
        </p:txBody>
      </p:sp>
      <p:sp>
        <p:nvSpPr>
          <p:cNvPr id="56327" name="Line 10"/>
          <p:cNvSpPr>
            <a:spLocks noChangeShapeType="1"/>
          </p:cNvSpPr>
          <p:nvPr/>
        </p:nvSpPr>
        <p:spPr bwMode="auto">
          <a:xfrm flipH="1" flipV="1">
            <a:off x="3657600" y="3886200"/>
            <a:ext cx="609600" cy="838200"/>
          </a:xfrm>
          <a:prstGeom prst="line">
            <a:avLst/>
          </a:prstGeom>
          <a:noFill/>
          <a:ln w="28575">
            <a:solidFill>
              <a:srgbClr val="FF0000"/>
            </a:solidFill>
            <a:round/>
            <a:headEnd/>
            <a:tailEnd type="triangle" w="med" len="med"/>
          </a:ln>
        </p:spPr>
        <p:txBody>
          <a:bodyPr wrap="none" anchor="ctr"/>
          <a:lstStyle/>
          <a:p>
            <a:endParaRPr lang="en-US"/>
          </a:p>
        </p:txBody>
      </p:sp>
      <p:sp>
        <p:nvSpPr>
          <p:cNvPr id="56328" name="Line 11"/>
          <p:cNvSpPr>
            <a:spLocks noChangeShapeType="1"/>
          </p:cNvSpPr>
          <p:nvPr/>
        </p:nvSpPr>
        <p:spPr bwMode="auto">
          <a:xfrm>
            <a:off x="4267200" y="4724400"/>
            <a:ext cx="1066800" cy="533400"/>
          </a:xfrm>
          <a:prstGeom prst="line">
            <a:avLst/>
          </a:prstGeom>
          <a:noFill/>
          <a:ln w="28575">
            <a:solidFill>
              <a:srgbClr val="FF0000"/>
            </a:solidFill>
            <a:round/>
            <a:headEnd/>
            <a:tailEnd type="triangle" w="med" len="med"/>
          </a:ln>
        </p:spPr>
        <p:txBody>
          <a:bodyPr wrap="none" anchor="ctr"/>
          <a:lstStyle/>
          <a:p>
            <a:endParaRPr lang="en-US"/>
          </a:p>
        </p:txBody>
      </p:sp>
      <p:sp>
        <p:nvSpPr>
          <p:cNvPr id="56329" name="Line 13"/>
          <p:cNvSpPr>
            <a:spLocks noChangeShapeType="1"/>
          </p:cNvSpPr>
          <p:nvPr/>
        </p:nvSpPr>
        <p:spPr bwMode="auto">
          <a:xfrm>
            <a:off x="1524000" y="1905000"/>
            <a:ext cx="1600200" cy="1600200"/>
          </a:xfrm>
          <a:prstGeom prst="line">
            <a:avLst/>
          </a:prstGeom>
          <a:noFill/>
          <a:ln w="28575">
            <a:solidFill>
              <a:srgbClr val="FF0000"/>
            </a:solidFill>
            <a:round/>
            <a:headEnd/>
            <a:tailEnd type="triangle" w="med" len="med"/>
          </a:ln>
        </p:spPr>
        <p:txBody>
          <a:bodyPr wrap="none" anchor="ctr"/>
          <a:lstStyle/>
          <a:p>
            <a:endParaRPr lang="en-US"/>
          </a:p>
        </p:txBody>
      </p:sp>
      <p:sp>
        <p:nvSpPr>
          <p:cNvPr id="56330" name="Text Box 14"/>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
        <p:nvSpPr>
          <p:cNvPr id="56331" name="Text Box 15"/>
          <p:cNvSpPr txBox="1">
            <a:spLocks noChangeArrowheads="1"/>
          </p:cNvSpPr>
          <p:nvPr/>
        </p:nvSpPr>
        <p:spPr bwMode="auto">
          <a:xfrm>
            <a:off x="381000" y="5181600"/>
            <a:ext cx="2590800" cy="519113"/>
          </a:xfrm>
          <a:prstGeom prst="rect">
            <a:avLst/>
          </a:prstGeom>
          <a:solidFill>
            <a:srgbClr val="FFFF00"/>
          </a:solidFill>
          <a:ln w="9525">
            <a:noFill/>
            <a:miter lim="800000"/>
            <a:headEnd/>
            <a:tailEnd/>
          </a:ln>
        </p:spPr>
        <p:txBody>
          <a:bodyPr>
            <a:spAutoFit/>
          </a:bodyPr>
          <a:lstStyle/>
          <a:p>
            <a:pPr>
              <a:spcBef>
                <a:spcPct val="50000"/>
              </a:spcBef>
            </a:pPr>
            <a:r>
              <a:rPr lang="fa-IR" b="1"/>
              <a:t>پشت به باد بایستید!</a:t>
            </a:r>
            <a:endParaRPr lang="en-US" b="1"/>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DCP_0217"/>
          <p:cNvPicPr>
            <a:picLocks noChangeAspect="1" noChangeArrowheads="1"/>
          </p:cNvPicPr>
          <p:nvPr/>
        </p:nvPicPr>
        <p:blipFill>
          <a:blip r:embed="rId2" cstate="print"/>
          <a:srcRect b="6827"/>
          <a:stretch>
            <a:fillRect/>
          </a:stretch>
        </p:blipFill>
        <p:spPr bwMode="auto">
          <a:xfrm>
            <a:off x="1447800" y="1600200"/>
            <a:ext cx="6324600" cy="4419600"/>
          </a:xfrm>
          <a:prstGeom prst="rect">
            <a:avLst/>
          </a:prstGeom>
          <a:noFill/>
          <a:ln w="9525">
            <a:noFill/>
            <a:miter lim="800000"/>
            <a:headEnd/>
            <a:tailEnd/>
          </a:ln>
        </p:spPr>
      </p:pic>
      <p:sp>
        <p:nvSpPr>
          <p:cNvPr id="57347" name="Text Box 6"/>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
        <p:nvSpPr>
          <p:cNvPr id="57348" name="Rectangle 8"/>
          <p:cNvSpPr>
            <a:spLocks noChangeArrowheads="1"/>
          </p:cNvSpPr>
          <p:nvPr/>
        </p:nvSpPr>
        <p:spPr bwMode="auto">
          <a:xfrm>
            <a:off x="1676400" y="858838"/>
            <a:ext cx="6019800" cy="588962"/>
          </a:xfrm>
          <a:prstGeom prst="rect">
            <a:avLst/>
          </a:prstGeom>
          <a:solidFill>
            <a:srgbClr val="FFFF00"/>
          </a:solidFill>
          <a:ln w="9525">
            <a:solidFill>
              <a:srgbClr val="FFFF00"/>
            </a:solidFill>
            <a:miter lim="800000"/>
            <a:headEnd/>
            <a:tailEnd/>
          </a:ln>
        </p:spPr>
        <p:txBody>
          <a:bodyPr anchor="ctr">
            <a:spAutoFit/>
          </a:bodyPr>
          <a:lstStyle/>
          <a:p>
            <a:r>
              <a:rPr lang="fa-IR" sz="3200" b="1"/>
              <a:t>ادامه دهید تا آتش کلاً خاموش شود</a:t>
            </a:r>
            <a:endParaRPr lang="en-US" sz="3200" b="1"/>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solidFill>
            <a:schemeClr val="tx1"/>
          </a:solidFill>
        </p:spPr>
        <p:txBody>
          <a:bodyPr>
            <a:normAutofit/>
          </a:bodyPr>
          <a:lstStyle/>
          <a:p>
            <a:pPr eaLnBrk="1" fontAlgn="auto" hangingPunct="1">
              <a:spcAft>
                <a:spcPts val="0"/>
              </a:spcAft>
              <a:defRPr/>
            </a:pPr>
            <a:r>
              <a:rPr lang="fa-IR">
                <a:solidFill>
                  <a:schemeClr val="bg1"/>
                </a:solidFill>
                <a:effectLst>
                  <a:outerShdw blurRad="38100" dist="38100" dir="2700000" algn="tl">
                    <a:srgbClr val="C0C0C0"/>
                  </a:outerShdw>
                </a:effectLst>
                <a:cs typeface="+mn-cs"/>
              </a:rPr>
              <a:t>مثلث ممانعت از وقوع حريق ناخواسته</a:t>
            </a:r>
            <a:endParaRPr lang="en-US">
              <a:solidFill>
                <a:schemeClr val="bg1"/>
              </a:solidFill>
              <a:effectLst>
                <a:outerShdw blurRad="38100" dist="38100" dir="2700000" algn="tl">
                  <a:srgbClr val="C0C0C0"/>
                </a:outerShdw>
              </a:effectLst>
              <a:cs typeface="+mn-cs"/>
            </a:endParaRPr>
          </a:p>
        </p:txBody>
      </p:sp>
      <p:graphicFrame>
        <p:nvGraphicFramePr>
          <p:cNvPr id="8" name="SmartArt Placeholder 4"/>
          <p:cNvGraphicFramePr>
            <a:graphicFrameLocks noGrp="1"/>
          </p:cNvGraphicFramePr>
          <p:nvPr>
            <p:ph type="dgm" idx="1"/>
          </p:nvPr>
        </p:nvGraphicFramePr>
        <p:xfrm>
          <a:off x="457200" y="1600200"/>
          <a:ext cx="8229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3" descr="DCP_0218"/>
          <p:cNvPicPr>
            <a:picLocks noChangeAspect="1" noChangeArrowheads="1"/>
          </p:cNvPicPr>
          <p:nvPr/>
        </p:nvPicPr>
        <p:blipFill>
          <a:blip r:embed="rId2" cstate="print"/>
          <a:srcRect t="7843" r="10294" b="7843"/>
          <a:stretch>
            <a:fillRect/>
          </a:stretch>
        </p:blipFill>
        <p:spPr bwMode="auto">
          <a:xfrm>
            <a:off x="1752600" y="1447800"/>
            <a:ext cx="5715000" cy="3276600"/>
          </a:xfrm>
          <a:prstGeom prst="rect">
            <a:avLst/>
          </a:prstGeom>
          <a:noFill/>
          <a:ln w="9525">
            <a:noFill/>
            <a:miter lim="800000"/>
            <a:headEnd/>
            <a:tailEnd/>
          </a:ln>
        </p:spPr>
      </p:pic>
      <p:sp>
        <p:nvSpPr>
          <p:cNvPr id="112643" name="Text Box 6"/>
          <p:cNvSpPr txBox="1">
            <a:spLocks noChangeArrowheads="1"/>
          </p:cNvSpPr>
          <p:nvPr/>
        </p:nvSpPr>
        <p:spPr bwMode="auto">
          <a:xfrm>
            <a:off x="1066800" y="4938713"/>
            <a:ext cx="6858000" cy="1016000"/>
          </a:xfrm>
          <a:prstGeom prst="rect">
            <a:avLst/>
          </a:prstGeom>
          <a:solidFill>
            <a:srgbClr val="CCFFFF"/>
          </a:solidFill>
          <a:ln w="9525">
            <a:noFill/>
            <a:miter lim="800000"/>
            <a:headEnd/>
            <a:tailEnd/>
          </a:ln>
        </p:spPr>
        <p:txBody>
          <a:bodyPr>
            <a:spAutoFit/>
          </a:bodyPr>
          <a:lstStyle/>
          <a:p>
            <a:pPr>
              <a:spcBef>
                <a:spcPct val="50000"/>
              </a:spcBef>
              <a:defRPr/>
            </a:pPr>
            <a:r>
              <a:rPr lang="fa-IR" sz="2400" b="1" dirty="0">
                <a:solidFill>
                  <a:srgbClr val="000099"/>
                </a:solidFill>
                <a:cs typeface="+mn-cs"/>
              </a:rPr>
              <a:t>در صحنه بایستید تا مطمئن شوید همه چیز تمام شده</a:t>
            </a:r>
          </a:p>
          <a:p>
            <a:pPr>
              <a:spcBef>
                <a:spcPct val="50000"/>
              </a:spcBef>
              <a:defRPr/>
            </a:pPr>
            <a:r>
              <a:rPr lang="fa-IR" sz="2400" b="1" dirty="0">
                <a:solidFill>
                  <a:srgbClr val="000099"/>
                </a:solidFill>
                <a:cs typeface="+mn-cs"/>
              </a:rPr>
              <a:t>حالا رو به صحنه محل را ترک کنید</a:t>
            </a:r>
            <a:endParaRPr lang="en-US" sz="2400" b="1" dirty="0">
              <a:solidFill>
                <a:srgbClr val="000099"/>
              </a:solidFill>
              <a:cs typeface="+mn-cs"/>
            </a:endParaRPr>
          </a:p>
        </p:txBody>
      </p:sp>
      <p:sp>
        <p:nvSpPr>
          <p:cNvPr id="58372" name="Text Box 7"/>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
        <p:nvSpPr>
          <p:cNvPr id="112645" name="Text Box 8"/>
          <p:cNvSpPr txBox="1">
            <a:spLocks noChangeArrowheads="1"/>
          </p:cNvSpPr>
          <p:nvPr/>
        </p:nvSpPr>
        <p:spPr bwMode="auto">
          <a:xfrm>
            <a:off x="2133600" y="517525"/>
            <a:ext cx="4724400" cy="701675"/>
          </a:xfrm>
          <a:prstGeom prst="rect">
            <a:avLst/>
          </a:prstGeom>
          <a:noFill/>
          <a:ln w="9525">
            <a:noFill/>
            <a:miter lim="800000"/>
            <a:headEnd/>
            <a:tailEnd/>
          </a:ln>
        </p:spPr>
        <p:txBody>
          <a:bodyPr>
            <a:spAutoFit/>
          </a:bodyPr>
          <a:lstStyle/>
          <a:p>
            <a:pPr>
              <a:spcBef>
                <a:spcPct val="50000"/>
              </a:spcBef>
              <a:defRPr/>
            </a:pPr>
            <a:r>
              <a:rPr lang="fa-IR" sz="4000" b="1" dirty="0">
                <a:cs typeface="+mn-cs"/>
              </a:rPr>
              <a:t>اثری از آتش باقی نماند</a:t>
            </a:r>
            <a:endParaRPr lang="en-US" sz="4000" b="1" dirty="0">
              <a:cs typeface="+mn-cs"/>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3" descr="Structure Fire"/>
          <p:cNvPicPr>
            <a:picLocks noChangeAspect="1" noChangeArrowheads="1"/>
          </p:cNvPicPr>
          <p:nvPr/>
        </p:nvPicPr>
        <p:blipFill>
          <a:blip r:embed="rId2" cstate="print"/>
          <a:srcRect/>
          <a:stretch>
            <a:fillRect/>
          </a:stretch>
        </p:blipFill>
        <p:spPr bwMode="auto">
          <a:xfrm>
            <a:off x="1905000" y="1371600"/>
            <a:ext cx="5410200" cy="4057650"/>
          </a:xfrm>
          <a:prstGeom prst="rect">
            <a:avLst/>
          </a:prstGeom>
          <a:noFill/>
          <a:ln w="9525">
            <a:noFill/>
            <a:miter lim="800000"/>
            <a:headEnd/>
            <a:tailEnd/>
          </a:ln>
        </p:spPr>
      </p:pic>
      <p:sp>
        <p:nvSpPr>
          <p:cNvPr id="59395" name="Text Box 4"/>
          <p:cNvSpPr txBox="1">
            <a:spLocks noChangeArrowheads="1"/>
          </p:cNvSpPr>
          <p:nvPr/>
        </p:nvSpPr>
        <p:spPr bwMode="auto">
          <a:xfrm>
            <a:off x="2514600" y="3733800"/>
            <a:ext cx="4267200" cy="1552575"/>
          </a:xfrm>
          <a:prstGeom prst="rect">
            <a:avLst/>
          </a:prstGeom>
          <a:noFill/>
          <a:ln w="9525">
            <a:noFill/>
            <a:miter lim="800000"/>
            <a:headEnd/>
            <a:tailEnd/>
          </a:ln>
        </p:spPr>
        <p:txBody>
          <a:bodyPr>
            <a:spAutoFit/>
          </a:bodyPr>
          <a:lstStyle/>
          <a:p>
            <a:pPr>
              <a:spcBef>
                <a:spcPct val="50000"/>
              </a:spcBef>
            </a:pPr>
            <a:r>
              <a:rPr lang="en-US" sz="2400">
                <a:solidFill>
                  <a:schemeClr val="bg1"/>
                </a:solidFill>
              </a:rPr>
              <a:t>FIRE PREVENTION </a:t>
            </a:r>
          </a:p>
          <a:p>
            <a:pPr>
              <a:spcBef>
                <a:spcPct val="50000"/>
              </a:spcBef>
            </a:pPr>
            <a:r>
              <a:rPr lang="en-US" sz="2400">
                <a:solidFill>
                  <a:schemeClr val="bg1"/>
                </a:solidFill>
              </a:rPr>
              <a:t>IS BETTER THAN</a:t>
            </a:r>
          </a:p>
          <a:p>
            <a:pPr>
              <a:spcBef>
                <a:spcPct val="50000"/>
              </a:spcBef>
            </a:pPr>
            <a:r>
              <a:rPr lang="en-US" sz="2400">
                <a:solidFill>
                  <a:schemeClr val="bg1"/>
                </a:solidFill>
              </a:rPr>
              <a:t>FIREFIGHTING</a:t>
            </a:r>
          </a:p>
        </p:txBody>
      </p:sp>
      <p:sp>
        <p:nvSpPr>
          <p:cNvPr id="59396" name="Text Box 6"/>
          <p:cNvSpPr txBox="1">
            <a:spLocks noChangeArrowheads="1"/>
          </p:cNvSpPr>
          <p:nvPr/>
        </p:nvSpPr>
        <p:spPr bwMode="auto">
          <a:xfrm>
            <a:off x="5981700" y="0"/>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
        <p:nvSpPr>
          <p:cNvPr id="44039" name="Text Box 7" descr="Bouquet"/>
          <p:cNvSpPr txBox="1">
            <a:spLocks noChangeArrowheads="1"/>
          </p:cNvSpPr>
          <p:nvPr/>
        </p:nvSpPr>
        <p:spPr bwMode="auto">
          <a:xfrm>
            <a:off x="228600" y="5562600"/>
            <a:ext cx="8686800" cy="523875"/>
          </a:xfrm>
          <a:prstGeom prst="rect">
            <a:avLst/>
          </a:prstGeom>
          <a:noFill/>
          <a:ln w="9525">
            <a:noFill/>
            <a:miter lim="800000"/>
            <a:headEnd/>
            <a:tailEnd/>
          </a:ln>
          <a:effectLst/>
        </p:spPr>
        <p:txBody>
          <a:bodyPr>
            <a:spAutoFit/>
          </a:bodyPr>
          <a:lstStyle/>
          <a:p>
            <a:pPr>
              <a:spcBef>
                <a:spcPct val="50000"/>
              </a:spcBef>
              <a:defRPr/>
            </a:pPr>
            <a:r>
              <a:rPr lang="fa-IR" sz="2800" b="1" dirty="0">
                <a:solidFill>
                  <a:schemeClr val="accent1">
                    <a:lumMod val="75000"/>
                  </a:schemeClr>
                </a:solidFill>
                <a:effectLst>
                  <a:outerShdw blurRad="38100" dist="38100" dir="2700000" algn="tl">
                    <a:srgbClr val="000000"/>
                  </a:outerShdw>
                </a:effectLst>
                <a:latin typeface="Times New Roman" pitchFamily="18" charset="0"/>
                <a:cs typeface="+mn-cs"/>
              </a:rPr>
              <a:t>بخاطر داشته باشید که جلوگیری از آتش بهتر از جنگیدن با آن است ! </a:t>
            </a:r>
            <a:endParaRPr lang="en-US" sz="2800" b="1" dirty="0">
              <a:solidFill>
                <a:schemeClr val="accent1">
                  <a:lumMod val="75000"/>
                </a:schemeClr>
              </a:solidFill>
              <a:effectLst>
                <a:outerShdw blurRad="38100" dist="38100" dir="2700000" algn="tl">
                  <a:srgbClr val="000000"/>
                </a:outerShdw>
              </a:effectLst>
              <a:latin typeface="Times New Roman" pitchFamily="18" charset="0"/>
              <a:cs typeface="+mn-cs"/>
            </a:endParaRPr>
          </a:p>
        </p:txBody>
      </p:sp>
      <p:sp>
        <p:nvSpPr>
          <p:cNvPr id="59398" name="Text Box 8"/>
          <p:cNvSpPr txBox="1">
            <a:spLocks noChangeArrowheads="1"/>
          </p:cNvSpPr>
          <p:nvPr/>
        </p:nvSpPr>
        <p:spPr bwMode="auto">
          <a:xfrm>
            <a:off x="2362200" y="685800"/>
            <a:ext cx="4191000" cy="519113"/>
          </a:xfrm>
          <a:prstGeom prst="rect">
            <a:avLst/>
          </a:prstGeom>
          <a:solidFill>
            <a:srgbClr val="FFFF00"/>
          </a:solidFill>
          <a:ln w="9525">
            <a:noFill/>
            <a:miter lim="800000"/>
            <a:headEnd/>
            <a:tailEnd/>
          </a:ln>
        </p:spPr>
        <p:txBody>
          <a:bodyPr>
            <a:spAutoFit/>
          </a:bodyPr>
          <a:lstStyle/>
          <a:p>
            <a:pPr>
              <a:spcBef>
                <a:spcPct val="50000"/>
              </a:spcBef>
            </a:pPr>
            <a:r>
              <a:rPr lang="fa-IR" b="1"/>
              <a:t>به آتش فرصت شروع ندهید</a:t>
            </a:r>
            <a:endParaRPr lang="en-US" b="1"/>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fa-IR" sz="6600" smtClean="0">
                <a:cs typeface="B Homa" pitchFamily="2" charset="-78"/>
              </a:rPr>
              <a:t>طبقه بندی جدید</a:t>
            </a:r>
            <a:endParaRPr lang="en-US" sz="6600" smtClean="0">
              <a:cs typeface="B Homa" pitchFamily="2" charset="-78"/>
            </a:endParaRPr>
          </a:p>
        </p:txBody>
      </p:sp>
      <p:sp>
        <p:nvSpPr>
          <p:cNvPr id="60419" name="Rectangle 3"/>
          <p:cNvSpPr>
            <a:spLocks noGrp="1" noChangeArrowheads="1"/>
          </p:cNvSpPr>
          <p:nvPr>
            <p:ph idx="1"/>
          </p:nvPr>
        </p:nvSpPr>
        <p:spPr/>
        <p:txBody>
          <a:bodyPr/>
          <a:lstStyle/>
          <a:p>
            <a:pPr algn="r" rtl="1" eaLnBrk="1" hangingPunct="1"/>
            <a:r>
              <a:rPr lang="en-US" smtClean="0"/>
              <a:t>A</a:t>
            </a:r>
            <a:r>
              <a:rPr lang="fa-IR" smtClean="0"/>
              <a:t>حریق مواد جامد کربن دار</a:t>
            </a:r>
          </a:p>
          <a:p>
            <a:pPr algn="r" rtl="1" eaLnBrk="1" hangingPunct="1">
              <a:buFontTx/>
              <a:buNone/>
            </a:pPr>
            <a:r>
              <a:rPr lang="fa-IR" smtClean="0"/>
              <a:t>  </a:t>
            </a:r>
            <a:r>
              <a:rPr lang="en-US" smtClean="0"/>
              <a:t>B</a:t>
            </a:r>
            <a:r>
              <a:rPr lang="fa-IR" smtClean="0"/>
              <a:t> حریق مایعات سوختنی</a:t>
            </a:r>
          </a:p>
          <a:p>
            <a:pPr algn="r" rtl="1" eaLnBrk="1" hangingPunct="1">
              <a:buFontTx/>
              <a:buNone/>
            </a:pPr>
            <a:r>
              <a:rPr lang="fa-IR" smtClean="0"/>
              <a:t>  </a:t>
            </a:r>
            <a:r>
              <a:rPr lang="en-US" smtClean="0"/>
              <a:t>C</a:t>
            </a:r>
            <a:r>
              <a:rPr lang="fa-IR" smtClean="0"/>
              <a:t> حریق گازها</a:t>
            </a:r>
          </a:p>
          <a:p>
            <a:pPr algn="r" rtl="1" eaLnBrk="1" hangingPunct="1">
              <a:buFontTx/>
              <a:buNone/>
            </a:pPr>
            <a:r>
              <a:rPr lang="en-US" smtClean="0"/>
              <a:t>D  </a:t>
            </a:r>
            <a:r>
              <a:rPr lang="fa-IR" smtClean="0"/>
              <a:t> حریق مواد خاص</a:t>
            </a:r>
          </a:p>
          <a:p>
            <a:pPr algn="r" rtl="1" eaLnBrk="1" hangingPunct="1">
              <a:buFontTx/>
              <a:buNone/>
            </a:pPr>
            <a:r>
              <a:rPr lang="fa-IR" smtClean="0"/>
              <a:t>  </a:t>
            </a:r>
            <a:r>
              <a:rPr lang="en-US" smtClean="0"/>
              <a:t>E</a:t>
            </a:r>
            <a:r>
              <a:rPr lang="fa-IR" smtClean="0"/>
              <a:t> حریق الکتریکی</a:t>
            </a:r>
          </a:p>
          <a:p>
            <a:pPr algn="r" rtl="1" eaLnBrk="1" hangingPunct="1">
              <a:buFontTx/>
              <a:buNone/>
            </a:pPr>
            <a:r>
              <a:rPr lang="fa-IR" smtClean="0"/>
              <a:t>   </a:t>
            </a:r>
            <a:r>
              <a:rPr lang="en-US" smtClean="0"/>
              <a:t>F</a:t>
            </a:r>
            <a:r>
              <a:rPr lang="fa-IR" smtClean="0"/>
              <a:t>روغن های آ شپزخانه</a:t>
            </a:r>
            <a:endParaRPr lang="en-US" smtClean="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normAutofit fontScale="90000"/>
          </a:bodyPr>
          <a:lstStyle/>
          <a:p>
            <a:pPr eaLnBrk="1" fontAlgn="auto" hangingPunct="1">
              <a:spcAft>
                <a:spcPts val="0"/>
              </a:spcAft>
              <a:defRPr/>
            </a:pPr>
            <a:r>
              <a:rPr lang="fa-IR" sz="4000" dirty="0" smtClean="0">
                <a:cs typeface="B Titr" pitchFamily="2" charset="-78"/>
              </a:rPr>
              <a:t>تقسیم بندی وسایل آ تش نشانی</a:t>
            </a:r>
            <a:br>
              <a:rPr lang="fa-IR" sz="4000" dirty="0" smtClean="0">
                <a:cs typeface="B Titr" pitchFamily="2" charset="-78"/>
              </a:rPr>
            </a:br>
            <a:endParaRPr lang="en-US" sz="4000" dirty="0" smtClean="0">
              <a:cs typeface="B Titr" pitchFamily="2" charset="-78"/>
            </a:endParaRPr>
          </a:p>
        </p:txBody>
      </p:sp>
      <p:sp>
        <p:nvSpPr>
          <p:cNvPr id="61443" name="Text Placeholder 3"/>
          <p:cNvSpPr>
            <a:spLocks noGrp="1"/>
          </p:cNvSpPr>
          <p:nvPr>
            <p:ph type="body" sz="half" idx="1"/>
          </p:nvPr>
        </p:nvSpPr>
        <p:spPr/>
        <p:txBody>
          <a:bodyPr/>
          <a:lstStyle/>
          <a:p>
            <a:endParaRPr lang="en-US" smtClean="0"/>
          </a:p>
        </p:txBody>
      </p:sp>
      <p:sp>
        <p:nvSpPr>
          <p:cNvPr id="61444" name="Rectangle 3"/>
          <p:cNvSpPr>
            <a:spLocks noGrp="1" noChangeArrowheads="1"/>
          </p:cNvSpPr>
          <p:nvPr>
            <p:ph sz="half" idx="2"/>
          </p:nvPr>
        </p:nvSpPr>
        <p:spPr/>
        <p:txBody>
          <a:bodyPr/>
          <a:lstStyle/>
          <a:p>
            <a:pPr algn="r" rtl="1" eaLnBrk="1" hangingPunct="1"/>
            <a:r>
              <a:rPr lang="fa-IR" smtClean="0"/>
              <a:t>1- وسایل دستی پرتابل</a:t>
            </a:r>
          </a:p>
          <a:p>
            <a:pPr algn="r" rtl="1" eaLnBrk="1" hangingPunct="1"/>
            <a:r>
              <a:rPr lang="fa-IR" smtClean="0"/>
              <a:t>2- وسائل چرخدار</a:t>
            </a:r>
          </a:p>
          <a:p>
            <a:pPr algn="r" rtl="1" eaLnBrk="1" hangingPunct="1"/>
            <a:r>
              <a:rPr lang="fa-IR" smtClean="0"/>
              <a:t>3 – وسائل دستی ثابت</a:t>
            </a:r>
          </a:p>
          <a:p>
            <a:pPr algn="r" rtl="1" eaLnBrk="1" hangingPunct="1"/>
            <a:r>
              <a:rPr lang="fa-IR" smtClean="0"/>
              <a:t>4 – وسایل موتوری</a:t>
            </a:r>
          </a:p>
          <a:p>
            <a:pPr algn="r" rtl="1" eaLnBrk="1" hangingPunct="1"/>
            <a:r>
              <a:rPr lang="fa-IR" smtClean="0"/>
              <a:t>5  وسائل اعلام واطفاء الکترونیکی</a:t>
            </a:r>
            <a:endParaRPr lang="en-US" smtClean="0">
              <a:cs typeface="Times New Roman" pitchFamily="18" charset="0"/>
            </a:endParaRPr>
          </a:p>
        </p:txBody>
      </p:sp>
      <p:pic>
        <p:nvPicPr>
          <p:cNvPr id="61445" name="Picture 4" descr="F:\آتش نشانی\202462431_1.jpg"/>
          <p:cNvPicPr>
            <a:picLocks noChangeAspect="1" noChangeArrowheads="1"/>
          </p:cNvPicPr>
          <p:nvPr/>
        </p:nvPicPr>
        <p:blipFill>
          <a:blip r:embed="rId2" cstate="print"/>
          <a:srcRect/>
          <a:stretch>
            <a:fillRect/>
          </a:stretch>
        </p:blipFill>
        <p:spPr bwMode="auto">
          <a:xfrm>
            <a:off x="409575" y="1528763"/>
            <a:ext cx="4186238" cy="3009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fa-IR" sz="5400" smtClean="0">
                <a:cs typeface="B Titr" pitchFamily="2" charset="-78"/>
              </a:rPr>
              <a:t>وسایل دستی پرتابل</a:t>
            </a:r>
            <a:endParaRPr lang="en-US" sz="5400" smtClean="0">
              <a:cs typeface="B Titr" pitchFamily="2" charset="-78"/>
            </a:endParaRPr>
          </a:p>
        </p:txBody>
      </p:sp>
      <p:sp>
        <p:nvSpPr>
          <p:cNvPr id="62467" name="Rectangle 3"/>
          <p:cNvSpPr>
            <a:spLocks noGrp="1" noChangeArrowheads="1"/>
          </p:cNvSpPr>
          <p:nvPr>
            <p:ph sz="half" idx="2"/>
          </p:nvPr>
        </p:nvSpPr>
        <p:spPr>
          <a:xfrm>
            <a:off x="4210050" y="1600200"/>
            <a:ext cx="4795838" cy="4495800"/>
          </a:xfrm>
        </p:spPr>
        <p:txBody>
          <a:bodyPr/>
          <a:lstStyle/>
          <a:p>
            <a:pPr algn="r" rtl="1" eaLnBrk="1" hangingPunct="1"/>
            <a:r>
              <a:rPr lang="fa-IR" smtClean="0"/>
              <a:t>خاموش کننده های دستی برای استفاده در شرایط اضطراری با هدف به اینکه بتواند در مراحل اولیه شروع آ تش سوزی از گسترش آ ن جلوگیری وآتش  را اطفاء نماید ساخته شده اندو  ظرفیت آ ن حداکثر 14 لیتر یا کیلو میباشد</a:t>
            </a:r>
            <a:endParaRPr lang="en-US" smtClean="0">
              <a:cs typeface="Times New Roman" pitchFamily="18" charset="0"/>
            </a:endParaRPr>
          </a:p>
        </p:txBody>
      </p:sp>
      <p:pic>
        <p:nvPicPr>
          <p:cNvPr id="62468" name="Picture 4" descr="F:\آتش نشانی\home2.jpg"/>
          <p:cNvPicPr>
            <a:picLocks noChangeAspect="1" noChangeArrowheads="1"/>
          </p:cNvPicPr>
          <p:nvPr/>
        </p:nvPicPr>
        <p:blipFill>
          <a:blip r:embed="rId2" cstate="print"/>
          <a:srcRect/>
          <a:stretch>
            <a:fillRect/>
          </a:stretch>
        </p:blipFill>
        <p:spPr bwMode="auto">
          <a:xfrm>
            <a:off x="138113" y="1257300"/>
            <a:ext cx="3981450" cy="3400425"/>
          </a:xfrm>
          <a:prstGeom prst="rect">
            <a:avLst/>
          </a:prstGeom>
          <a:noFill/>
          <a:ln w="9525">
            <a:noFill/>
            <a:miter lim="800000"/>
            <a:headEnd/>
            <a:tailEnd/>
          </a:ln>
        </p:spPr>
      </p:pic>
      <p:pic>
        <p:nvPicPr>
          <p:cNvPr id="62469" name="Picture 5" descr="F:\آتش نشانی\225.jpg"/>
          <p:cNvPicPr>
            <a:picLocks noChangeAspect="1" noChangeArrowheads="1"/>
          </p:cNvPicPr>
          <p:nvPr/>
        </p:nvPicPr>
        <p:blipFill>
          <a:blip r:embed="rId3" cstate="print"/>
          <a:srcRect/>
          <a:stretch>
            <a:fillRect/>
          </a:stretch>
        </p:blipFill>
        <p:spPr bwMode="auto">
          <a:xfrm>
            <a:off x="228600" y="4514850"/>
            <a:ext cx="3890963" cy="2257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endParaRPr lang="en-US" smtClean="0">
              <a:solidFill>
                <a:srgbClr val="7B9899"/>
              </a:solidFill>
              <a:cs typeface="Arial" charset="0"/>
            </a:endParaRPr>
          </a:p>
        </p:txBody>
      </p:sp>
      <p:sp>
        <p:nvSpPr>
          <p:cNvPr id="63491" name="Rectangle 3"/>
          <p:cNvSpPr>
            <a:spLocks noGrp="1" noChangeArrowheads="1"/>
          </p:cNvSpPr>
          <p:nvPr>
            <p:ph idx="1"/>
          </p:nvPr>
        </p:nvSpPr>
        <p:spPr/>
        <p:txBody>
          <a:bodyPr/>
          <a:lstStyle/>
          <a:p>
            <a:pPr eaLnBrk="1" hangingPunct="1"/>
            <a:endParaRPr lang="en-US" smtClean="0">
              <a:cs typeface="Times New Roman" pitchFamily="18" charset="0"/>
            </a:endParaRPr>
          </a:p>
        </p:txBody>
      </p:sp>
      <p:pic>
        <p:nvPicPr>
          <p:cNvPr id="63492" name="Picture 4" descr="40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fa-IR" smtClean="0">
                <a:solidFill>
                  <a:srgbClr val="7B9899"/>
                </a:solidFill>
              </a:rPr>
              <a:t>کاربرد</a:t>
            </a:r>
            <a:endParaRPr lang="en-US" smtClean="0">
              <a:solidFill>
                <a:srgbClr val="7B9899"/>
              </a:solidFill>
              <a:cs typeface="Arial" charset="0"/>
            </a:endParaRPr>
          </a:p>
        </p:txBody>
      </p:sp>
      <p:sp>
        <p:nvSpPr>
          <p:cNvPr id="64515" name="Rectangle 3"/>
          <p:cNvSpPr>
            <a:spLocks noGrp="1" noChangeArrowheads="1"/>
          </p:cNvSpPr>
          <p:nvPr>
            <p:ph idx="1"/>
          </p:nvPr>
        </p:nvSpPr>
        <p:spPr/>
        <p:txBody>
          <a:bodyPr/>
          <a:lstStyle/>
          <a:p>
            <a:pPr algn="r" rtl="1" eaLnBrk="1" hangingPunct="1"/>
            <a:r>
              <a:rPr lang="fa-IR" smtClean="0"/>
              <a:t>از خاموش کننده های دستی با توجه به مواد اطفائی داخل آن می توان در موارد زیر سود برد</a:t>
            </a:r>
          </a:p>
          <a:p>
            <a:pPr algn="r" rtl="1" eaLnBrk="1" hangingPunct="1"/>
            <a:r>
              <a:rPr lang="fa-IR" smtClean="0"/>
              <a:t>1 لحظات اولیه شروع آتش سوزی</a:t>
            </a:r>
          </a:p>
          <a:p>
            <a:pPr algn="r" rtl="1" eaLnBrk="1" hangingPunct="1"/>
            <a:r>
              <a:rPr lang="fa-IR" smtClean="0"/>
              <a:t>2 حریق ها ی کوچک وموضعی</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r>
              <a:rPr lang="fa-IR" smtClean="0">
                <a:solidFill>
                  <a:srgbClr val="7B9899"/>
                </a:solidFill>
              </a:rPr>
              <a:t>مواد اطفائی</a:t>
            </a:r>
            <a:endParaRPr lang="en-US" smtClean="0">
              <a:solidFill>
                <a:srgbClr val="7B9899"/>
              </a:solidFill>
              <a:cs typeface="Arial" charset="0"/>
            </a:endParaRPr>
          </a:p>
        </p:txBody>
      </p:sp>
      <p:sp>
        <p:nvSpPr>
          <p:cNvPr id="65539" name="Rectangle 3"/>
          <p:cNvSpPr>
            <a:spLocks noGrp="1" noChangeArrowheads="1"/>
          </p:cNvSpPr>
          <p:nvPr>
            <p:ph idx="1"/>
          </p:nvPr>
        </p:nvSpPr>
        <p:spPr/>
        <p:txBody>
          <a:bodyPr/>
          <a:lstStyle/>
          <a:p>
            <a:pPr algn="r" rtl="1" eaLnBrk="1" hangingPunct="1"/>
            <a:r>
              <a:rPr lang="fa-IR" smtClean="0"/>
              <a:t>1 خاموش کننده های محتوی آ ب</a:t>
            </a:r>
          </a:p>
          <a:p>
            <a:pPr algn="r" rtl="1" eaLnBrk="1" hangingPunct="1"/>
            <a:r>
              <a:rPr lang="fa-IR" smtClean="0"/>
              <a:t>2-““““““““““““““““““““““““ پودر شیمیایی</a:t>
            </a:r>
          </a:p>
          <a:p>
            <a:pPr algn="r" rtl="1" eaLnBrk="1" hangingPunct="1"/>
            <a:r>
              <a:rPr lang="fa-IR" smtClean="0"/>
              <a:t>3 –““““““““““““““““““““““ گاز کربنیک</a:t>
            </a:r>
          </a:p>
          <a:p>
            <a:pPr algn="r" rtl="1" eaLnBrk="1" hangingPunct="1"/>
            <a:r>
              <a:rPr lang="fa-IR" smtClean="0"/>
              <a:t>4 – ”““““““““““““““““““““کف</a:t>
            </a:r>
          </a:p>
          <a:p>
            <a:pPr algn="r" rtl="1" eaLnBrk="1" hangingPunct="1"/>
            <a:r>
              <a:rPr lang="fa-IR" smtClean="0"/>
              <a:t>5  ”““““““““““““““““““““ هالوژن</a:t>
            </a:r>
          </a:p>
          <a:p>
            <a:pPr algn="r" rtl="1" eaLnBrk="1" hangingPunct="1"/>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r>
              <a:rPr lang="fa-IR" smtClean="0">
                <a:solidFill>
                  <a:srgbClr val="7B9899"/>
                </a:solidFill>
              </a:rPr>
              <a:t>خاموش کننده های آبی</a:t>
            </a:r>
            <a:endParaRPr lang="en-US" smtClean="0">
              <a:solidFill>
                <a:srgbClr val="7B9899"/>
              </a:solidFill>
              <a:cs typeface="Arial" charset="0"/>
            </a:endParaRPr>
          </a:p>
        </p:txBody>
      </p:sp>
      <p:sp>
        <p:nvSpPr>
          <p:cNvPr id="66563" name="Rectangle 3"/>
          <p:cNvSpPr>
            <a:spLocks noGrp="1" noChangeArrowheads="1"/>
          </p:cNvSpPr>
          <p:nvPr>
            <p:ph idx="1"/>
          </p:nvPr>
        </p:nvSpPr>
        <p:spPr/>
        <p:txBody>
          <a:bodyPr/>
          <a:lstStyle/>
          <a:p>
            <a:pPr algn="r" rtl="1" eaLnBrk="1" hangingPunct="1">
              <a:lnSpc>
                <a:spcPct val="90000"/>
              </a:lnSpc>
            </a:pPr>
            <a:r>
              <a:rPr lang="fa-IR" sz="2800" smtClean="0"/>
              <a:t>1 سودا اسید  - آ ب و گاز – آ ب و هوا</a:t>
            </a:r>
          </a:p>
          <a:p>
            <a:pPr algn="r" rtl="1" eaLnBrk="1" hangingPunct="1">
              <a:lnSpc>
                <a:spcPct val="90000"/>
              </a:lnSpc>
            </a:pPr>
            <a:r>
              <a:rPr lang="fa-IR" sz="2800" smtClean="0"/>
              <a:t>    </a:t>
            </a:r>
            <a:r>
              <a:rPr lang="fa-IR" sz="4400" smtClean="0">
                <a:solidFill>
                  <a:srgbClr val="FF0000"/>
                </a:solidFill>
              </a:rPr>
              <a:t>خاموش کننده ها ی سودا اسید:</a:t>
            </a:r>
          </a:p>
          <a:p>
            <a:pPr algn="r" rtl="1" eaLnBrk="1" hangingPunct="1">
              <a:lnSpc>
                <a:spcPct val="90000"/>
              </a:lnSpc>
            </a:pPr>
            <a:r>
              <a:rPr lang="fa-IR" sz="2800" smtClean="0"/>
              <a:t>این خاموش کنندهها یکی از قدیمی ترین و معمول ترین</a:t>
            </a:r>
          </a:p>
          <a:p>
            <a:pPr algn="r" rtl="1" eaLnBrk="1" hangingPunct="1">
              <a:lnSpc>
                <a:spcPct val="90000"/>
              </a:lnSpc>
            </a:pPr>
            <a:r>
              <a:rPr lang="fa-IR" sz="2800" smtClean="0"/>
              <a:t>دستگاه دستی آ تش نشانی است این خاموش کننده ها به </a:t>
            </a:r>
          </a:p>
          <a:p>
            <a:pPr algn="r" rtl="1" eaLnBrk="1" hangingPunct="1">
              <a:lnSpc>
                <a:spcPct val="90000"/>
              </a:lnSpc>
            </a:pPr>
            <a:r>
              <a:rPr lang="fa-IR" sz="2800" smtClean="0"/>
              <a:t>شکل استوانه یا مخروط ساخته میشدند که دو سوم حجم </a:t>
            </a:r>
          </a:p>
          <a:p>
            <a:pPr algn="r" rtl="1" eaLnBrk="1" hangingPunct="1">
              <a:lnSpc>
                <a:spcPct val="90000"/>
              </a:lnSpc>
            </a:pPr>
            <a:r>
              <a:rPr lang="fa-IR" sz="2800" smtClean="0"/>
              <a:t>آنر ا محلول آب و بی کربنات سدیم و مقداری اسید سولفوریک</a:t>
            </a:r>
          </a:p>
          <a:p>
            <a:pPr algn="r" rtl="1" eaLnBrk="1" hangingPunct="1">
              <a:lnSpc>
                <a:spcPct val="90000"/>
              </a:lnSpc>
            </a:pPr>
            <a:r>
              <a:rPr lang="fa-IR" sz="2800" smtClean="0"/>
              <a:t>تشکیل میدهد</a:t>
            </a:r>
            <a:endParaRPr lang="en-US" sz="2800" smtClean="0">
              <a:cs typeface="Times New Roman" pitchFamily="18"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3"/>
          <p:cNvSpPr>
            <a:spLocks noGrp="1" noChangeArrowheads="1"/>
          </p:cNvSpPr>
          <p:nvPr>
            <p:ph idx="1"/>
          </p:nvPr>
        </p:nvSpPr>
        <p:spPr/>
        <p:txBody>
          <a:bodyPr/>
          <a:lstStyle/>
          <a:p>
            <a:pPr algn="r" rtl="1" eaLnBrk="1" hangingPunct="1"/>
            <a:r>
              <a:rPr lang="fa-IR" smtClean="0"/>
              <a:t>معمولا الیاژ بدنه این کپسولها حداقل 350 پوندبر اینچ مربع فشار را به مدت 5 دقیقه تحمل می نمایند</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1027" descr="P1170007"/>
          <p:cNvPicPr>
            <a:picLocks noChangeAspect="1" noChangeArrowheads="1"/>
          </p:cNvPicPr>
          <p:nvPr/>
        </p:nvPicPr>
        <p:blipFill>
          <a:blip r:embed="rId2" cstate="print"/>
          <a:srcRect/>
          <a:stretch>
            <a:fillRect/>
          </a:stretch>
        </p:blipFill>
        <p:spPr bwMode="auto">
          <a:xfrm>
            <a:off x="1219200" y="1447800"/>
            <a:ext cx="6934200" cy="4449763"/>
          </a:xfrm>
          <a:prstGeom prst="rect">
            <a:avLst/>
          </a:prstGeom>
          <a:noFill/>
          <a:ln w="9525">
            <a:noFill/>
            <a:miter lim="800000"/>
            <a:headEnd/>
            <a:tailEnd/>
          </a:ln>
        </p:spPr>
      </p:pic>
      <p:sp>
        <p:nvSpPr>
          <p:cNvPr id="13315" name="Text Box 1028"/>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
        <p:nvSpPr>
          <p:cNvPr id="43012" name="Rectangle 1029"/>
          <p:cNvSpPr>
            <a:spLocks noChangeArrowheads="1"/>
          </p:cNvSpPr>
          <p:nvPr/>
        </p:nvSpPr>
        <p:spPr bwMode="auto">
          <a:xfrm>
            <a:off x="2057400" y="609600"/>
            <a:ext cx="4572000" cy="609600"/>
          </a:xfrm>
          <a:prstGeom prst="rect">
            <a:avLst/>
          </a:prstGeom>
          <a:noFill/>
          <a:ln w="9525" algn="ctr">
            <a:noFill/>
            <a:miter lim="800000"/>
            <a:headEnd/>
            <a:tailEnd/>
          </a:ln>
        </p:spPr>
        <p:txBody>
          <a:bodyPr anchor="ctr"/>
          <a:lstStyle/>
          <a:p>
            <a:pPr>
              <a:defRPr/>
            </a:pPr>
            <a:r>
              <a:rPr lang="fa-IR" sz="4400" b="1" dirty="0">
                <a:solidFill>
                  <a:srgbClr val="FF3300"/>
                </a:solidFill>
                <a:cs typeface="+mn-cs"/>
              </a:rPr>
              <a:t>تبدیل چنین آرامشی</a:t>
            </a:r>
            <a:endParaRPr lang="en-US" sz="4400" b="1" dirty="0">
              <a:solidFill>
                <a:srgbClr val="FF3300"/>
              </a:solidFill>
              <a:cs typeface="+mn-cs"/>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defRPr/>
            </a:pPr>
            <a:r>
              <a:rPr lang="fa-IR" b="1" dirty="0" smtClean="0">
                <a:cs typeface="+mn-cs"/>
              </a:rPr>
              <a:t>خاموش کننده های پودر شیمیائی</a:t>
            </a:r>
            <a:endParaRPr lang="en-US" b="1" dirty="0" smtClean="0">
              <a:cs typeface="+mn-cs"/>
            </a:endParaRPr>
          </a:p>
        </p:txBody>
      </p:sp>
      <p:sp>
        <p:nvSpPr>
          <p:cNvPr id="68611" name="Rectangle 3"/>
          <p:cNvSpPr>
            <a:spLocks noGrp="1" noChangeArrowheads="1"/>
          </p:cNvSpPr>
          <p:nvPr>
            <p:ph idx="1"/>
          </p:nvPr>
        </p:nvSpPr>
        <p:spPr/>
        <p:txBody>
          <a:bodyPr/>
          <a:lstStyle/>
          <a:p>
            <a:pPr algn="r" rtl="1" eaLnBrk="1" hangingPunct="1">
              <a:lnSpc>
                <a:spcPct val="80000"/>
              </a:lnSpc>
            </a:pPr>
            <a:r>
              <a:rPr lang="fa-IR" sz="2800" smtClean="0"/>
              <a:t>این خاموش کنند ه ها به دودسته تقسیم بندی می شوند:</a:t>
            </a:r>
          </a:p>
          <a:p>
            <a:pPr algn="r" rtl="1" eaLnBrk="1" hangingPunct="1">
              <a:lnSpc>
                <a:spcPct val="80000"/>
              </a:lnSpc>
            </a:pPr>
            <a:r>
              <a:rPr lang="fa-IR" sz="2800" smtClean="0"/>
              <a:t>1- پودر و گاز</a:t>
            </a:r>
          </a:p>
          <a:p>
            <a:pPr algn="r" rtl="1" eaLnBrk="1" hangingPunct="1">
              <a:lnSpc>
                <a:spcPct val="80000"/>
              </a:lnSpc>
            </a:pPr>
            <a:r>
              <a:rPr lang="fa-IR" sz="2800" smtClean="0"/>
              <a:t>2- پودر و هوا</a:t>
            </a:r>
          </a:p>
          <a:p>
            <a:pPr algn="r" rtl="1" eaLnBrk="1" hangingPunct="1">
              <a:lnSpc>
                <a:spcPct val="80000"/>
              </a:lnSpc>
            </a:pPr>
            <a:r>
              <a:rPr lang="fa-IR" sz="2800" smtClean="0"/>
              <a:t>خاموش کننده ها پودری در مورد حریق های نوع </a:t>
            </a:r>
            <a:r>
              <a:rPr lang="en-US" sz="2800" smtClean="0">
                <a:cs typeface="Times New Roman" pitchFamily="18" charset="0"/>
              </a:rPr>
              <a:t>B</a:t>
            </a:r>
            <a:r>
              <a:rPr lang="fa-IR" sz="2800" smtClean="0"/>
              <a:t> استفاده میگردد</a:t>
            </a:r>
          </a:p>
          <a:p>
            <a:pPr algn="r" rtl="1" eaLnBrk="1" hangingPunct="1">
              <a:lnSpc>
                <a:spcPct val="80000"/>
              </a:lnSpc>
            </a:pPr>
            <a:r>
              <a:rPr lang="fa-IR" sz="2800" smtClean="0"/>
              <a:t>پودر مورد استفاده بی کربنات سدیم </a:t>
            </a:r>
            <a:r>
              <a:rPr lang="en-US" sz="2800" smtClean="0">
                <a:cs typeface="Times New Roman" pitchFamily="18" charset="0"/>
              </a:rPr>
              <a:t>CO3NaH  </a:t>
            </a:r>
            <a:r>
              <a:rPr lang="fa-IR" sz="2800" smtClean="0"/>
              <a:t>بوده که</a:t>
            </a:r>
          </a:p>
          <a:p>
            <a:pPr algn="r" rtl="1" eaLnBrk="1" hangingPunct="1">
              <a:lnSpc>
                <a:spcPct val="80000"/>
              </a:lnSpc>
            </a:pPr>
            <a:r>
              <a:rPr lang="fa-IR" sz="2800" smtClean="0"/>
              <a:t>اثرسمی شدیدی نداردولی میتواند باعث التهاب مجاری تنفس</a:t>
            </a:r>
          </a:p>
          <a:p>
            <a:pPr algn="r" rtl="1" eaLnBrk="1" hangingPunct="1">
              <a:lnSpc>
                <a:spcPct val="80000"/>
              </a:lnSpc>
            </a:pPr>
            <a:r>
              <a:rPr lang="fa-IR" sz="2800" smtClean="0"/>
              <a:t>آتش نشان برای مدت طولانی در محیط بسته شود و همچنین </a:t>
            </a:r>
          </a:p>
          <a:p>
            <a:pPr algn="r" rtl="1" eaLnBrk="1" hangingPunct="1">
              <a:lnSpc>
                <a:spcPct val="80000"/>
              </a:lnSpc>
            </a:pPr>
            <a:r>
              <a:rPr lang="fa-IR" sz="2800" smtClean="0"/>
              <a:t>درعملیات قدرت بینائی را کاهش میدهد</a:t>
            </a:r>
          </a:p>
          <a:p>
            <a:pPr algn="r" rtl="1" eaLnBrk="1" hangingPunct="1">
              <a:lnSpc>
                <a:spcPct val="80000"/>
              </a:lnSpc>
            </a:pPr>
            <a:endParaRPr lang="en-US" sz="2800" smtClean="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lang="fa-IR" b="1" dirty="0" smtClean="0">
                <a:cs typeface="+mn-cs"/>
              </a:rPr>
              <a:t>تقسیم بندی خاموش کننده پودری</a:t>
            </a:r>
            <a:endParaRPr lang="en-US" b="1" dirty="0" smtClean="0">
              <a:cs typeface="+mn-cs"/>
            </a:endParaRPr>
          </a:p>
        </p:txBody>
      </p:sp>
      <p:sp>
        <p:nvSpPr>
          <p:cNvPr id="69635" name="Rectangle 3"/>
          <p:cNvSpPr>
            <a:spLocks noGrp="1" noChangeArrowheads="1"/>
          </p:cNvSpPr>
          <p:nvPr>
            <p:ph idx="1"/>
          </p:nvPr>
        </p:nvSpPr>
        <p:spPr/>
        <p:txBody>
          <a:bodyPr/>
          <a:lstStyle/>
          <a:p>
            <a:pPr algn="r" rtl="1" eaLnBrk="1" hangingPunct="1">
              <a:lnSpc>
                <a:spcPct val="90000"/>
              </a:lnSpc>
            </a:pPr>
            <a:r>
              <a:rPr lang="fa-IR" smtClean="0"/>
              <a:t>1- فشنگی داخل کپسول</a:t>
            </a:r>
          </a:p>
          <a:p>
            <a:pPr algn="r" rtl="1" eaLnBrk="1" hangingPunct="1">
              <a:lnSpc>
                <a:spcPct val="90000"/>
              </a:lnSpc>
            </a:pPr>
            <a:r>
              <a:rPr lang="fa-IR" smtClean="0"/>
              <a:t>2- فشنگی (عامل فشار)خارج</a:t>
            </a:r>
          </a:p>
          <a:p>
            <a:pPr algn="r" rtl="1" eaLnBrk="1" hangingPunct="1">
              <a:lnSpc>
                <a:spcPct val="90000"/>
              </a:lnSpc>
            </a:pPr>
            <a:r>
              <a:rPr lang="fa-IR" smtClean="0"/>
              <a:t>دو سوم سیلندر از پودر بی کربنات سدیم (جوش شیرین )</a:t>
            </a:r>
          </a:p>
          <a:p>
            <a:pPr algn="r" rtl="1" eaLnBrk="1" hangingPunct="1">
              <a:lnSpc>
                <a:spcPct val="90000"/>
              </a:lnSpc>
            </a:pPr>
            <a:r>
              <a:rPr lang="fa-IR" smtClean="0"/>
              <a:t>پرشده است عامل فشار گاز کربنیک </a:t>
            </a:r>
            <a:r>
              <a:rPr lang="en-US" smtClean="0">
                <a:cs typeface="Times New Roman" pitchFamily="18" charset="0"/>
              </a:rPr>
              <a:t>CO2</a:t>
            </a:r>
            <a:r>
              <a:rPr lang="fa-IR" smtClean="0"/>
              <a:t> در داخل یا</a:t>
            </a:r>
          </a:p>
          <a:p>
            <a:pPr algn="r" rtl="1" eaLnBrk="1" hangingPunct="1">
              <a:lnSpc>
                <a:spcPct val="90000"/>
              </a:lnSpc>
            </a:pPr>
            <a:r>
              <a:rPr lang="fa-IR" smtClean="0"/>
              <a:t>خارج کپسول قرار دارد</a:t>
            </a:r>
          </a:p>
          <a:p>
            <a:pPr algn="r" rtl="1" eaLnBrk="1" hangingPunct="1">
              <a:lnSpc>
                <a:spcPct val="90000"/>
              </a:lnSpc>
            </a:pPr>
            <a:r>
              <a:rPr lang="fa-IR" smtClean="0"/>
              <a:t>در موقع استفاده از نوع فشنگ خارج ابتدا شیر فلکه مربوط به فشنگ را باز کرده که گاز با فشار داخل مخزن شده و فشار مورد نیاز پودر را تامین نماید.</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fa-IR" sz="2400" smtClean="0"/>
              <a:t>نوع فشنگ داخل </a:t>
            </a:r>
            <a:br>
              <a:rPr lang="fa-IR" sz="2400" smtClean="0"/>
            </a:br>
            <a:endParaRPr lang="en-US" sz="2400" smtClean="0">
              <a:cs typeface="Arial" charset="0"/>
            </a:endParaRPr>
          </a:p>
        </p:txBody>
      </p:sp>
      <p:sp>
        <p:nvSpPr>
          <p:cNvPr id="70659" name="Rectangle 3"/>
          <p:cNvSpPr>
            <a:spLocks noGrp="1" noChangeArrowheads="1"/>
          </p:cNvSpPr>
          <p:nvPr>
            <p:ph idx="1"/>
          </p:nvPr>
        </p:nvSpPr>
        <p:spPr>
          <a:xfrm>
            <a:off x="457200" y="1257300"/>
            <a:ext cx="8229600" cy="4868863"/>
          </a:xfrm>
        </p:spPr>
        <p:txBody>
          <a:bodyPr/>
          <a:lstStyle/>
          <a:p>
            <a:pPr algn="r" rtl="1" eaLnBrk="1" hangingPunct="1"/>
            <a:r>
              <a:rPr lang="fa-IR" smtClean="0"/>
              <a:t>در این نوع با وارد کردن ضربه بر کفه باعث سوراخ شدن بالای فشنگ شده و گاز داخل آ ن با فشار وار دسیلندر میگردد. </a:t>
            </a:r>
          </a:p>
          <a:p>
            <a:pPr algn="r" rtl="1" eaLnBrk="1" hangingPunct="1"/>
            <a:endParaRPr lang="fa-IR" smtClean="0"/>
          </a:p>
          <a:p>
            <a:pPr algn="r" rtl="1" eaLnBrk="1" hangingPunct="1"/>
            <a:r>
              <a:rPr lang="fa-IR" smtClean="0"/>
              <a:t>خاموش کننده های پودری عموما قابل کنترل و بدنه آ نها دارای سوپاپ ایمنی که برروی درپوش نصب میشود که بهر علتی فشار بالاتر از حد مشخص شده باشد فشار اضافی تخلیه میگرددو معمولا سوپاپ بافشار 17 اتمسفر تنظیم </a:t>
            </a:r>
          </a:p>
          <a:p>
            <a:pPr algn="r" rtl="1" eaLnBrk="1" hangingPunct="1"/>
            <a:r>
              <a:rPr lang="fa-IR" smtClean="0"/>
              <a:t>کردداز این خاموش کننده دوبار نمیتوان استفاده کرد</a:t>
            </a:r>
            <a:endParaRPr lang="en-US" smtClean="0">
              <a:cs typeface="Times New Roman" pitchFamily="18" charset="0"/>
            </a:endParaRPr>
          </a:p>
          <a:p>
            <a:pPr algn="r" rtl="1" eaLnBrk="1" hangingPunct="1"/>
            <a:endParaRPr lang="fa-IR" smtClean="0"/>
          </a:p>
          <a:p>
            <a:pPr algn="r" rtl="1" eaLnBrk="1" hangingPunct="1"/>
            <a:endParaRPr lang="fa-IR" smtClean="0"/>
          </a:p>
          <a:p>
            <a:pPr algn="r" rtl="1" eaLnBrk="1" hangingPunct="1"/>
            <a:endParaRPr lang="fa-IR" smtClean="0"/>
          </a:p>
          <a:p>
            <a:pPr algn="r" rtl="1" eaLnBrk="1" hangingPunct="1"/>
            <a:endParaRPr lang="fa-IR" smtClean="0"/>
          </a:p>
        </p:txBody>
      </p:sp>
      <p:pic>
        <p:nvPicPr>
          <p:cNvPr id="70660" name="Picture 10" descr="F:\آتش نشانی\imeni-sepahan (12).jpg"/>
          <p:cNvPicPr>
            <a:picLocks noChangeAspect="1" noChangeArrowheads="1"/>
          </p:cNvPicPr>
          <p:nvPr/>
        </p:nvPicPr>
        <p:blipFill>
          <a:blip r:embed="rId2" cstate="print"/>
          <a:srcRect/>
          <a:stretch>
            <a:fillRect/>
          </a:stretch>
        </p:blipFill>
        <p:spPr bwMode="auto">
          <a:xfrm>
            <a:off x="228600" y="4695825"/>
            <a:ext cx="1514475" cy="1714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fa-IR" smtClean="0"/>
              <a:t>تست های الزامی</a:t>
            </a:r>
            <a:endParaRPr lang="en-US" smtClean="0">
              <a:cs typeface="Arial" charset="0"/>
            </a:endParaRPr>
          </a:p>
        </p:txBody>
      </p:sp>
      <p:sp>
        <p:nvSpPr>
          <p:cNvPr id="71683" name="Rectangle 3"/>
          <p:cNvSpPr>
            <a:spLocks noGrp="1" noChangeArrowheads="1"/>
          </p:cNvSpPr>
          <p:nvPr>
            <p:ph idx="1"/>
          </p:nvPr>
        </p:nvSpPr>
        <p:spPr/>
        <p:txBody>
          <a:bodyPr/>
          <a:lstStyle/>
          <a:p>
            <a:pPr algn="r" rtl="1" eaLnBrk="1" hangingPunct="1">
              <a:lnSpc>
                <a:spcPct val="80000"/>
              </a:lnSpc>
            </a:pPr>
            <a:r>
              <a:rPr lang="fa-IR" sz="2400" smtClean="0"/>
              <a:t>1-هر سه ماه یکبار سیلندر را باز نموده و جوش شیرین رابا غربال کرده تا از کلوخه نشدن پودر مطمئن شوید</a:t>
            </a:r>
          </a:p>
          <a:p>
            <a:pPr algn="r" rtl="1" eaLnBrk="1" hangingPunct="1">
              <a:lnSpc>
                <a:spcPct val="80000"/>
              </a:lnSpc>
            </a:pPr>
            <a:r>
              <a:rPr lang="fa-IR" sz="2400" smtClean="0"/>
              <a:t>2 -از سالم بودن نازل – شیلنگ – بست مطمئن شوید</a:t>
            </a:r>
          </a:p>
          <a:p>
            <a:pPr algn="r" rtl="1" eaLnBrk="1" hangingPunct="1">
              <a:lnSpc>
                <a:spcPct val="80000"/>
              </a:lnSpc>
            </a:pPr>
            <a:r>
              <a:rPr lang="fa-IR" sz="2400" smtClean="0"/>
              <a:t>3- مخزن عامل فشار ( فشنگ) راوزن کرده تا از شارژ  بودن آ ن مطمئن شوید چنانچه بیش از ده درصد وزن کم کرده بو دوباره شارژ نمائید.</a:t>
            </a:r>
          </a:p>
          <a:p>
            <a:pPr algn="r" rtl="1" eaLnBrk="1" hangingPunct="1">
              <a:lnSpc>
                <a:spcPct val="80000"/>
              </a:lnSpc>
            </a:pPr>
            <a:r>
              <a:rPr lang="fa-IR" b="1" smtClean="0">
                <a:solidFill>
                  <a:srgbClr val="FF0000"/>
                </a:solidFill>
              </a:rPr>
              <a:t>   آ زمایش سالیانه</a:t>
            </a:r>
          </a:p>
          <a:p>
            <a:pPr algn="r" rtl="1" eaLnBrk="1" hangingPunct="1">
              <a:lnSpc>
                <a:spcPct val="80000"/>
              </a:lnSpc>
            </a:pPr>
            <a:r>
              <a:rPr lang="fa-IR" sz="2400" smtClean="0"/>
              <a:t>4- درصورت امکان دریک  حریق آموزشی از کپسول استفاده و دو باره شارژ گردد</a:t>
            </a:r>
          </a:p>
          <a:p>
            <a:pPr algn="r" rtl="1" eaLnBrk="1" hangingPunct="1">
              <a:lnSpc>
                <a:spcPct val="80000"/>
              </a:lnSpc>
            </a:pPr>
            <a:r>
              <a:rPr lang="fa-IR" sz="2400" smtClean="0"/>
              <a:t>5- هر دوسال یکبار تست کامل کپسول توسط یک شرکت معتبر مورد تائید اداره کل استاندارد و تحقیقا ت انجام همراه با کارت در شناسنامه کپسول موجود باشد </a:t>
            </a:r>
            <a:endParaRPr lang="en-US" sz="2400" smtClean="0">
              <a:cs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pPr eaLnBrk="1" hangingPunct="1"/>
            <a:r>
              <a:rPr lang="fa-IR" smtClean="0"/>
              <a:t>خاموش کننده پودر و هوا</a:t>
            </a:r>
            <a:endParaRPr lang="en-US" smtClean="0">
              <a:cs typeface="Arial" charset="0"/>
            </a:endParaRPr>
          </a:p>
        </p:txBody>
      </p:sp>
      <p:sp>
        <p:nvSpPr>
          <p:cNvPr id="72707" name="Rectangle 3"/>
          <p:cNvSpPr>
            <a:spLocks noGrp="1" noChangeArrowheads="1"/>
          </p:cNvSpPr>
          <p:nvPr>
            <p:ph idx="1"/>
          </p:nvPr>
        </p:nvSpPr>
        <p:spPr/>
        <p:txBody>
          <a:bodyPr/>
          <a:lstStyle/>
          <a:p>
            <a:pPr algn="r" rtl="1" eaLnBrk="1" hangingPunct="1"/>
            <a:r>
              <a:rPr lang="fa-IR" smtClean="0"/>
              <a:t>دو سوم حجم این سیلندر پودر ویک سوم آ نرا هوای خشک </a:t>
            </a:r>
          </a:p>
          <a:p>
            <a:pPr algn="r" rtl="1" eaLnBrk="1" hangingPunct="1"/>
            <a:r>
              <a:rPr lang="fa-IR" smtClean="0"/>
              <a:t>یا نیتروژن تشکیل میدهدو درزمان شارژ فشار آ ن ده اتمسفر است.</a:t>
            </a:r>
          </a:p>
          <a:p>
            <a:pPr algn="r" rtl="1" eaLnBrk="1" hangingPunct="1"/>
            <a:r>
              <a:rPr lang="fa-IR" smtClean="0"/>
              <a:t>در این خاموش کننده پودر داخل سیلندر دائما تحت فشار  </a:t>
            </a:r>
          </a:p>
          <a:p>
            <a:pPr algn="r" rtl="1" eaLnBrk="1" hangingPunct="1"/>
            <a:r>
              <a:rPr lang="fa-IR" smtClean="0"/>
              <a:t>بوده و بدلیل خشکی 9999/99 هوا امکان کلوخه شدن به</a:t>
            </a:r>
          </a:p>
          <a:p>
            <a:pPr algn="r" rtl="1" eaLnBrk="1" hangingPunct="1"/>
            <a:r>
              <a:rPr lang="fa-IR" smtClean="0"/>
              <a:t>حد صفر یا نز دیک به صفر میرسدو علاوه بر آ ن سیلندر </a:t>
            </a:r>
          </a:p>
          <a:p>
            <a:pPr algn="r" rtl="1" eaLnBrk="1" hangingPunct="1"/>
            <a:r>
              <a:rPr lang="fa-IR" smtClean="0"/>
              <a:t>دائما تحت فشار میباشد. </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r>
              <a:rPr lang="fa-IR" smtClean="0">
                <a:solidFill>
                  <a:srgbClr val="7B9899"/>
                </a:solidFill>
              </a:rPr>
              <a:t>تست کپسول پودر و هوا</a:t>
            </a:r>
            <a:endParaRPr lang="en-US" smtClean="0">
              <a:solidFill>
                <a:srgbClr val="7B9899"/>
              </a:solidFill>
              <a:cs typeface="Arial" charset="0"/>
            </a:endParaRPr>
          </a:p>
        </p:txBody>
      </p:sp>
      <p:sp>
        <p:nvSpPr>
          <p:cNvPr id="73731" name="Rectangle 3"/>
          <p:cNvSpPr>
            <a:spLocks noGrp="1" noChangeArrowheads="1"/>
          </p:cNvSpPr>
          <p:nvPr>
            <p:ph idx="1"/>
          </p:nvPr>
        </p:nvSpPr>
        <p:spPr/>
        <p:txBody>
          <a:bodyPr/>
          <a:lstStyle/>
          <a:p>
            <a:pPr algn="r" rtl="1" eaLnBrk="1" hangingPunct="1"/>
            <a:r>
              <a:rPr lang="fa-IR" smtClean="0"/>
              <a:t>1 بازدید روزانه و هفتگی و مشاهده فشارسنج </a:t>
            </a:r>
          </a:p>
          <a:p>
            <a:pPr algn="r" rtl="1" eaLnBrk="1" hangingPunct="1"/>
            <a:r>
              <a:rPr lang="fa-IR" smtClean="0"/>
              <a:t>2 بازدید ماهیانه و بررسی دقیق تر</a:t>
            </a:r>
          </a:p>
          <a:p>
            <a:pPr algn="r" rtl="1" eaLnBrk="1" hangingPunct="1"/>
            <a:r>
              <a:rPr lang="fa-IR" smtClean="0"/>
              <a:t>3 آ زمایش سالیانه با استفاده آ ن در حریق آ موزشی</a:t>
            </a:r>
          </a:p>
          <a:p>
            <a:pPr algn="r" rtl="1" eaLnBrk="1" hangingPunct="1"/>
            <a:r>
              <a:rPr lang="fa-IR" smtClean="0"/>
              <a:t>4 انجام تست بدنه هر دوسال یکبارو بدلیل دائما تحت فشار بودن بدنه این تست باید خیلی دقیق انجام شود</a:t>
            </a:r>
          </a:p>
          <a:p>
            <a:pPr algn="r" rtl="1" eaLnBrk="1" hangingPunct="1"/>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rtl="1" eaLnBrk="1" hangingPunct="1">
              <a:defRPr/>
            </a:pPr>
            <a:r>
              <a:rPr lang="fa-IR" b="1" dirty="0" smtClean="0">
                <a:cs typeface="+mn-cs"/>
              </a:rPr>
              <a:t>خاموش کننده گاز کربنیک </a:t>
            </a:r>
            <a:endParaRPr lang="en-US" b="1" dirty="0" smtClean="0">
              <a:cs typeface="+mn-cs"/>
            </a:endParaRPr>
          </a:p>
        </p:txBody>
      </p:sp>
      <p:sp>
        <p:nvSpPr>
          <p:cNvPr id="74755" name="Text Placeholder 6"/>
          <p:cNvSpPr>
            <a:spLocks noGrp="1"/>
          </p:cNvSpPr>
          <p:nvPr>
            <p:ph type="body" sz="half" idx="1"/>
          </p:nvPr>
        </p:nvSpPr>
        <p:spPr/>
        <p:txBody>
          <a:bodyPr/>
          <a:lstStyle/>
          <a:p>
            <a:endParaRPr lang="en-US" smtClean="0"/>
          </a:p>
        </p:txBody>
      </p:sp>
      <p:sp>
        <p:nvSpPr>
          <p:cNvPr id="74756" name="Rectangle 3"/>
          <p:cNvSpPr>
            <a:spLocks noGrp="1" noChangeArrowheads="1"/>
          </p:cNvSpPr>
          <p:nvPr>
            <p:ph sz="half" idx="2"/>
          </p:nvPr>
        </p:nvSpPr>
        <p:spPr>
          <a:xfrm>
            <a:off x="4648200" y="1600200"/>
            <a:ext cx="4038600" cy="4995863"/>
          </a:xfrm>
        </p:spPr>
        <p:txBody>
          <a:bodyPr/>
          <a:lstStyle/>
          <a:p>
            <a:pPr algn="r" rtl="1" eaLnBrk="1" hangingPunct="1"/>
            <a:r>
              <a:rPr lang="fa-IR" sz="2400" smtClean="0"/>
              <a:t>خاموش کننده محتوی دو سوم گاز </a:t>
            </a:r>
            <a:r>
              <a:rPr lang="en-US" sz="2400" smtClean="0">
                <a:cs typeface="Times New Roman" pitchFamily="18" charset="0"/>
              </a:rPr>
              <a:t>CO2</a:t>
            </a:r>
            <a:r>
              <a:rPr lang="fa-IR" sz="2400" smtClean="0"/>
              <a:t> که تحت فشار</a:t>
            </a:r>
            <a:r>
              <a:rPr lang="en-US" sz="2400" smtClean="0">
                <a:cs typeface="Times New Roman" pitchFamily="18" charset="0"/>
              </a:rPr>
              <a:t>800</a:t>
            </a:r>
            <a:r>
              <a:rPr lang="fa-IR" sz="2400" smtClean="0"/>
              <a:t> تا </a:t>
            </a:r>
            <a:r>
              <a:rPr lang="en-US" sz="2400" smtClean="0">
                <a:cs typeface="Times New Roman" pitchFamily="18" charset="0"/>
              </a:rPr>
              <a:t>900</a:t>
            </a:r>
            <a:r>
              <a:rPr lang="fa-IR" sz="2400" smtClean="0"/>
              <a:t> </a:t>
            </a:r>
            <a:r>
              <a:rPr lang="en-US" sz="2400" smtClean="0">
                <a:cs typeface="Times New Roman" pitchFamily="18" charset="0"/>
              </a:rPr>
              <a:t>PSI</a:t>
            </a:r>
            <a:r>
              <a:rPr lang="fa-IR" sz="2400" smtClean="0"/>
              <a:t> به صورت مایع بوده و به همین علت بدنه این کپسول فشار بسیار شدیدی را تحمل می کند لذاالزام قانونی وجود داردکه بدنه از جنس فولا د و بدون درز و جوشکاری باشد. </a:t>
            </a:r>
          </a:p>
          <a:p>
            <a:pPr algn="r" rtl="1" eaLnBrk="1" hangingPunct="1"/>
            <a:r>
              <a:rPr lang="fa-IR" sz="2400" smtClean="0"/>
              <a:t>گاز </a:t>
            </a:r>
            <a:r>
              <a:rPr lang="en-US" sz="2400" smtClean="0">
                <a:cs typeface="Times New Roman" pitchFamily="18" charset="0"/>
              </a:rPr>
              <a:t>CO2</a:t>
            </a:r>
            <a:r>
              <a:rPr lang="fa-IR" sz="2400" smtClean="0"/>
              <a:t> به دلیل سنگین تر بودن از هوا و همچنین غیر  قابل احتراق بودن در موقع اطفاء بخوبی سطح حریق راپوشانده و باسرد کردن و کاهش اکسیژن باعث خاموش</a:t>
            </a:r>
            <a:r>
              <a:rPr lang="en-US" sz="2400" smtClean="0"/>
              <a:t> </a:t>
            </a:r>
            <a:r>
              <a:rPr lang="fa-IR" sz="2400" smtClean="0"/>
              <a:t>شدن حریق میگردد.</a:t>
            </a:r>
            <a:endParaRPr lang="en-US" sz="2400" smtClean="0">
              <a:cs typeface="Times New Roman" pitchFamily="18" charset="0"/>
            </a:endParaRPr>
          </a:p>
        </p:txBody>
      </p:sp>
      <p:pic>
        <p:nvPicPr>
          <p:cNvPr id="74757" name="Picture 4" descr="F:\آتش نشانی\cap.jpg"/>
          <p:cNvPicPr>
            <a:picLocks noChangeAspect="1" noChangeArrowheads="1"/>
          </p:cNvPicPr>
          <p:nvPr/>
        </p:nvPicPr>
        <p:blipFill>
          <a:blip r:embed="rId2" cstate="print"/>
          <a:srcRect/>
          <a:stretch>
            <a:fillRect/>
          </a:stretch>
        </p:blipFill>
        <p:spPr bwMode="auto">
          <a:xfrm>
            <a:off x="409575" y="1528763"/>
            <a:ext cx="4071938" cy="4333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rtl="1" eaLnBrk="1" hangingPunct="1"/>
            <a:r>
              <a:rPr lang="fa-IR" smtClean="0">
                <a:solidFill>
                  <a:srgbClr val="7B9899"/>
                </a:solidFill>
              </a:rPr>
              <a:t> موارد استفاده کپسول</a:t>
            </a:r>
            <a:r>
              <a:rPr lang="en-US" smtClean="0">
                <a:solidFill>
                  <a:srgbClr val="7B9899"/>
                </a:solidFill>
              </a:rPr>
              <a:t>CO2</a:t>
            </a:r>
            <a:endParaRPr lang="en-US" smtClean="0">
              <a:solidFill>
                <a:srgbClr val="7B9899"/>
              </a:solidFill>
              <a:cs typeface="Arial" charset="0"/>
            </a:endParaRPr>
          </a:p>
        </p:txBody>
      </p:sp>
      <p:sp>
        <p:nvSpPr>
          <p:cNvPr id="75779" name="Rectangle 3"/>
          <p:cNvSpPr>
            <a:spLocks noGrp="1" noChangeArrowheads="1"/>
          </p:cNvSpPr>
          <p:nvPr>
            <p:ph sz="half" idx="2"/>
          </p:nvPr>
        </p:nvSpPr>
        <p:spPr>
          <a:xfrm>
            <a:off x="2943225" y="1600200"/>
            <a:ext cx="5972175" cy="4495800"/>
          </a:xfrm>
        </p:spPr>
        <p:txBody>
          <a:bodyPr/>
          <a:lstStyle/>
          <a:p>
            <a:pPr algn="r" rtl="1" eaLnBrk="1" hangingPunct="1"/>
            <a:r>
              <a:rPr lang="fa-IR" sz="2800" smtClean="0"/>
              <a:t>از این خاموش کننده بیشتر در محل های بسته و برای اطفاتاسیسات الکتریکی و دستگاههای حساس الکترونیکی و  کامپیوترها و مراکز اسناد – کتابخانه ها و 0000  استفاده میگردد</a:t>
            </a:r>
          </a:p>
          <a:p>
            <a:pPr algn="r" rtl="1" eaLnBrk="1" hangingPunct="1"/>
            <a:r>
              <a:rPr lang="fa-IR" sz="2800" smtClean="0"/>
              <a:t>نازل این خاموش کننده به شکل شیپور بوده وباید حتماشیپور دارای دسته باشد زیر هنگام عملیات بدنه و لوله و شیپور بسیار سرد میشوند</a:t>
            </a:r>
            <a:endParaRPr lang="en-US" sz="2800" smtClean="0">
              <a:cs typeface="Times New Roman" pitchFamily="18" charset="0"/>
            </a:endParaRPr>
          </a:p>
        </p:txBody>
      </p:sp>
      <p:pic>
        <p:nvPicPr>
          <p:cNvPr id="75780" name="Picture 4" descr="F:\آتش نشانی\www.agahi.ir.jpg"/>
          <p:cNvPicPr>
            <a:picLocks noChangeAspect="1" noChangeArrowheads="1"/>
          </p:cNvPicPr>
          <p:nvPr/>
        </p:nvPicPr>
        <p:blipFill>
          <a:blip r:embed="rId2" cstate="print"/>
          <a:srcRect/>
          <a:stretch>
            <a:fillRect/>
          </a:stretch>
        </p:blipFill>
        <p:spPr bwMode="auto">
          <a:xfrm>
            <a:off x="228600" y="2162175"/>
            <a:ext cx="2852738" cy="399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fa-IR" smtClean="0">
                <a:solidFill>
                  <a:srgbClr val="FF0000"/>
                </a:solidFill>
                <a:cs typeface="B Titr" pitchFamily="2" charset="-78"/>
              </a:rPr>
              <a:t>خطرات کپسول گاز کربنیک</a:t>
            </a:r>
            <a:endParaRPr lang="en-US" smtClean="0">
              <a:solidFill>
                <a:srgbClr val="FF0000"/>
              </a:solidFill>
              <a:cs typeface="B Titr" pitchFamily="2" charset="-78"/>
            </a:endParaRPr>
          </a:p>
        </p:txBody>
      </p:sp>
      <p:sp>
        <p:nvSpPr>
          <p:cNvPr id="76803" name="Rectangle 3"/>
          <p:cNvSpPr>
            <a:spLocks noGrp="1" noChangeArrowheads="1"/>
          </p:cNvSpPr>
          <p:nvPr>
            <p:ph idx="1"/>
          </p:nvPr>
        </p:nvSpPr>
        <p:spPr>
          <a:xfrm>
            <a:off x="457200" y="1600200"/>
            <a:ext cx="8229600" cy="4995863"/>
          </a:xfrm>
        </p:spPr>
        <p:txBody>
          <a:bodyPr/>
          <a:lstStyle/>
          <a:p>
            <a:pPr algn="r" rtl="1" eaLnBrk="1" hangingPunct="1"/>
            <a:r>
              <a:rPr lang="fa-IR" smtClean="0"/>
              <a:t>اگر چه گاز کربنیک زیاد سمی نیست ولی بدلیل کاهش اکسیژن در فضای بسته و ایجاد مه گرفتگی میتواند در عملیات ایجاد اختلال نماید</a:t>
            </a:r>
          </a:p>
          <a:p>
            <a:pPr algn="r" rtl="1" eaLnBrk="1" hangingPunct="1"/>
            <a:r>
              <a:rPr lang="fa-IR" smtClean="0"/>
              <a:t>چنانچه به هر علتی فشار داخل سیلندر افزایش یابد سوپاپ</a:t>
            </a:r>
          </a:p>
          <a:p>
            <a:pPr algn="r" rtl="1" eaLnBrk="1" hangingPunct="1"/>
            <a:r>
              <a:rPr lang="fa-IR" smtClean="0"/>
              <a:t> ایمنی تعبیه  شده برروی </a:t>
            </a:r>
            <a:r>
              <a:rPr lang="en-US" smtClean="0">
                <a:cs typeface="Times New Roman" pitchFamily="18" charset="0"/>
              </a:rPr>
              <a:t>2700PSI</a:t>
            </a:r>
            <a:r>
              <a:rPr lang="fa-IR" smtClean="0"/>
              <a:t>عمل کرده و فشار را </a:t>
            </a:r>
          </a:p>
          <a:p>
            <a:pPr algn="r" rtl="1" eaLnBrk="1" hangingPunct="1"/>
            <a:r>
              <a:rPr lang="fa-IR" smtClean="0"/>
              <a:t>تخلیه مینماید</a:t>
            </a:r>
          </a:p>
          <a:p>
            <a:pPr algn="r" rtl="1" eaLnBrk="1" hangingPunct="1"/>
            <a:r>
              <a:rPr lang="fa-IR" smtClean="0"/>
              <a:t>نکته مهم این سیلندر نباید در مجاورت آ فتاب و گرمای شدید و یا نقاط مرطو ب قرار گیرد</a:t>
            </a:r>
          </a:p>
          <a:p>
            <a:pPr algn="r" rtl="1" eaLnBrk="1" hangingPunct="1"/>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defRPr/>
            </a:pPr>
            <a:r>
              <a:rPr lang="fa-IR" dirty="0" smtClean="0">
                <a:cs typeface="+mn-cs"/>
              </a:rPr>
              <a:t>تست های مورد نیاز </a:t>
            </a:r>
            <a:endParaRPr lang="en-US" dirty="0" smtClean="0">
              <a:cs typeface="+mn-cs"/>
            </a:endParaRPr>
          </a:p>
        </p:txBody>
      </p:sp>
      <p:sp>
        <p:nvSpPr>
          <p:cNvPr id="77827" name="Rectangle 3"/>
          <p:cNvSpPr>
            <a:spLocks noGrp="1" noChangeArrowheads="1"/>
          </p:cNvSpPr>
          <p:nvPr>
            <p:ph idx="1"/>
          </p:nvPr>
        </p:nvSpPr>
        <p:spPr>
          <a:xfrm>
            <a:off x="228600" y="1600200"/>
            <a:ext cx="8458200" cy="4525963"/>
          </a:xfrm>
        </p:spPr>
        <p:txBody>
          <a:bodyPr/>
          <a:lstStyle/>
          <a:p>
            <a:pPr algn="r" rtl="1" eaLnBrk="1" hangingPunct="1"/>
            <a:r>
              <a:rPr lang="fa-IR" smtClean="0"/>
              <a:t>1تستها  هفتگی با مشاهده ظاهر و تکان دادن آ ن و زیر و</a:t>
            </a:r>
          </a:p>
          <a:p>
            <a:pPr algn="r" rtl="1" eaLnBrk="1" hangingPunct="1"/>
            <a:r>
              <a:rPr lang="fa-IR" smtClean="0"/>
              <a:t>رو کردن میتوان به حدود سلامت سیلندر پی برد.</a:t>
            </a:r>
          </a:p>
          <a:p>
            <a:pPr algn="r" rtl="1" eaLnBrk="1" hangingPunct="1"/>
            <a:r>
              <a:rPr lang="fa-IR" smtClean="0"/>
              <a:t>2 تست ماهیانه باوزن کردن چنانچه بیشتر از ده درصد وزن گاز کم شده کپسول معیوب است.</a:t>
            </a:r>
          </a:p>
          <a:p>
            <a:pPr algn="r" rtl="1" eaLnBrk="1" hangingPunct="1"/>
            <a:r>
              <a:rPr lang="fa-IR" smtClean="0"/>
              <a:t>3 هر پنج سال یکبار باید تست بدنه با فشار </a:t>
            </a:r>
            <a:r>
              <a:rPr lang="en-US" smtClean="0">
                <a:cs typeface="Times New Roman" pitchFamily="18" charset="0"/>
              </a:rPr>
              <a:t>3375PSI</a:t>
            </a:r>
            <a:endParaRPr lang="fa-IR" smtClean="0"/>
          </a:p>
          <a:p>
            <a:pPr algn="r" rtl="1" eaLnBrk="1" hangingPunct="1"/>
            <a:r>
              <a:rPr lang="fa-IR" smtClean="0"/>
              <a:t>    انجام شود و در کارت بازرسی و شناسنامه سیلندر درج شود</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roofout"/>
          <p:cNvPicPr>
            <a:picLocks noChangeAspect="1" noChangeArrowheads="1"/>
          </p:cNvPicPr>
          <p:nvPr/>
        </p:nvPicPr>
        <p:blipFill>
          <a:blip r:embed="rId2" cstate="print"/>
          <a:srcRect/>
          <a:stretch>
            <a:fillRect/>
          </a:stretch>
        </p:blipFill>
        <p:spPr bwMode="auto">
          <a:xfrm>
            <a:off x="1295400" y="1219200"/>
            <a:ext cx="6553200" cy="4429125"/>
          </a:xfrm>
          <a:prstGeom prst="rect">
            <a:avLst/>
          </a:prstGeom>
          <a:noFill/>
          <a:ln w="9525">
            <a:noFill/>
            <a:miter lim="800000"/>
            <a:headEnd/>
            <a:tailEnd/>
          </a:ln>
        </p:spPr>
      </p:pic>
      <p:sp>
        <p:nvSpPr>
          <p:cNvPr id="44035" name="Text Box 4"/>
          <p:cNvSpPr txBox="1">
            <a:spLocks noChangeArrowheads="1"/>
          </p:cNvSpPr>
          <p:nvPr/>
        </p:nvSpPr>
        <p:spPr bwMode="auto">
          <a:xfrm>
            <a:off x="1219200" y="5638800"/>
            <a:ext cx="6629400" cy="579438"/>
          </a:xfrm>
          <a:prstGeom prst="rect">
            <a:avLst/>
          </a:prstGeom>
          <a:noFill/>
          <a:ln w="9525" algn="ctr">
            <a:noFill/>
            <a:miter lim="800000"/>
            <a:headEnd/>
            <a:tailEnd/>
          </a:ln>
        </p:spPr>
        <p:txBody>
          <a:bodyPr anchor="ctr"/>
          <a:lstStyle/>
          <a:p>
            <a:pPr>
              <a:defRPr/>
            </a:pPr>
            <a:r>
              <a:rPr lang="fa-IR" sz="2400" b="1" dirty="0">
                <a:solidFill>
                  <a:schemeClr val="tx1"/>
                </a:solidFill>
                <a:cs typeface="+mn-cs"/>
              </a:rPr>
              <a:t> آتشی غیر قابل کنترل نتیجه یک بی توجهی کوچک میباشد</a:t>
            </a:r>
            <a:endParaRPr lang="en-US" sz="2400" b="1" dirty="0">
              <a:solidFill>
                <a:schemeClr val="tx1"/>
              </a:solidFill>
              <a:cs typeface="+mn-cs"/>
            </a:endParaRPr>
          </a:p>
        </p:txBody>
      </p:sp>
      <p:sp>
        <p:nvSpPr>
          <p:cNvPr id="14340" name="Text Box 6"/>
          <p:cNvSpPr txBox="1">
            <a:spLocks noChangeArrowheads="1"/>
          </p:cNvSpPr>
          <p:nvPr/>
        </p:nvSpPr>
        <p:spPr bwMode="auto">
          <a:xfrm>
            <a:off x="5981700" y="104775"/>
            <a:ext cx="3048000" cy="396875"/>
          </a:xfrm>
          <a:prstGeom prst="rect">
            <a:avLst/>
          </a:prstGeom>
          <a:noFill/>
          <a:ln w="76200" cmpd="tri">
            <a:noFill/>
            <a:miter lim="800000"/>
            <a:headEnd/>
            <a:tailEnd/>
          </a:ln>
        </p:spPr>
        <p:txBody>
          <a:bodyPr>
            <a:spAutoFit/>
          </a:bodyPr>
          <a:lstStyle/>
          <a:p>
            <a:pPr>
              <a:spcBef>
                <a:spcPct val="50000"/>
              </a:spcBef>
            </a:pPr>
            <a:r>
              <a:rPr lang="en-US" sz="2000" b="1">
                <a:solidFill>
                  <a:schemeClr val="bg1"/>
                </a:solidFill>
              </a:rPr>
              <a:t>BASIC FIRE FIGHTING</a:t>
            </a:r>
          </a:p>
        </p:txBody>
      </p:sp>
      <p:sp>
        <p:nvSpPr>
          <p:cNvPr id="44037" name="Rectangle 7"/>
          <p:cNvSpPr>
            <a:spLocks noChangeArrowheads="1"/>
          </p:cNvSpPr>
          <p:nvPr/>
        </p:nvSpPr>
        <p:spPr bwMode="auto">
          <a:xfrm>
            <a:off x="2133600" y="381000"/>
            <a:ext cx="4876800" cy="609600"/>
          </a:xfrm>
          <a:prstGeom prst="rect">
            <a:avLst/>
          </a:prstGeom>
          <a:noFill/>
          <a:ln w="9525" algn="ctr">
            <a:noFill/>
            <a:miter lim="800000"/>
            <a:headEnd/>
            <a:tailEnd/>
          </a:ln>
        </p:spPr>
        <p:txBody>
          <a:bodyPr anchor="ctr"/>
          <a:lstStyle/>
          <a:p>
            <a:pPr>
              <a:defRPr/>
            </a:pPr>
            <a:r>
              <a:rPr lang="fa-IR" sz="4400" b="1" dirty="0">
                <a:solidFill>
                  <a:srgbClr val="FF3300"/>
                </a:solidFill>
                <a:cs typeface="+mn-cs"/>
              </a:rPr>
              <a:t>به جهنمی این چنین</a:t>
            </a:r>
            <a:endParaRPr lang="en-US" sz="4400" b="1" dirty="0">
              <a:solidFill>
                <a:srgbClr val="FF3300"/>
              </a:solidFill>
              <a:cs typeface="+mn-cs"/>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pPr eaLnBrk="1" hangingPunct="1"/>
            <a:r>
              <a:rPr lang="fa-IR" sz="3600" smtClean="0"/>
              <a:t>خاموش کننده نوع کفی</a:t>
            </a:r>
            <a:br>
              <a:rPr lang="fa-IR" sz="3600" smtClean="0"/>
            </a:br>
            <a:endParaRPr lang="en-US" sz="3600" smtClean="0">
              <a:cs typeface="Arial" charset="0"/>
            </a:endParaRPr>
          </a:p>
        </p:txBody>
      </p:sp>
      <p:sp>
        <p:nvSpPr>
          <p:cNvPr id="78851" name="Rectangle 3"/>
          <p:cNvSpPr>
            <a:spLocks noGrp="1" noChangeArrowheads="1"/>
          </p:cNvSpPr>
          <p:nvPr>
            <p:ph sz="half" idx="2"/>
          </p:nvPr>
        </p:nvSpPr>
        <p:spPr>
          <a:xfrm>
            <a:off x="3214688" y="1619250"/>
            <a:ext cx="5291137" cy="5086350"/>
          </a:xfrm>
          <a:solidFill>
            <a:srgbClr val="FFFF00"/>
          </a:solidFill>
        </p:spPr>
        <p:txBody>
          <a:bodyPr/>
          <a:lstStyle/>
          <a:p>
            <a:pPr algn="just" rtl="1" eaLnBrk="1" hangingPunct="1">
              <a:lnSpc>
                <a:spcPct val="80000"/>
              </a:lnSpc>
            </a:pPr>
            <a:r>
              <a:rPr lang="fa-IR" sz="2800" smtClean="0"/>
              <a:t>در این خاموش کننده ها در داخل کپسولها کف ( فوم ) وجود دارد که این کف ها ریشه پرو تئینی داشته و برای آ تشهای نوع </a:t>
            </a:r>
            <a:r>
              <a:rPr lang="en-US" sz="2800" smtClean="0">
                <a:cs typeface="Times New Roman" pitchFamily="18" charset="0"/>
              </a:rPr>
              <a:t>B</a:t>
            </a:r>
            <a:r>
              <a:rPr lang="fa-IR" sz="2800" smtClean="0"/>
              <a:t> استفاده میشو ندعامل فشار از نوع </a:t>
            </a:r>
            <a:r>
              <a:rPr lang="en-US" sz="2800" smtClean="0">
                <a:cs typeface="Times New Roman" pitchFamily="18" charset="0"/>
              </a:rPr>
              <a:t>CO2</a:t>
            </a:r>
            <a:r>
              <a:rPr lang="fa-IR" sz="2800" smtClean="0"/>
              <a:t>بوده که در داخل کپسول کف قرار گرفته و در موقع استفاده فشار لازم را تولید میکند.</a:t>
            </a:r>
          </a:p>
          <a:p>
            <a:pPr algn="just" rtl="1" eaLnBrk="1" hangingPunct="1">
              <a:lnSpc>
                <a:spcPct val="80000"/>
              </a:lnSpc>
            </a:pPr>
            <a:endParaRPr lang="fa-IR" sz="2800" smtClean="0"/>
          </a:p>
          <a:p>
            <a:pPr algn="just" rtl="1" eaLnBrk="1" hangingPunct="1">
              <a:lnSpc>
                <a:spcPct val="80000"/>
              </a:lnSpc>
            </a:pPr>
            <a:r>
              <a:rPr lang="fa-IR" sz="2800" smtClean="0"/>
              <a:t>کف که معمولا مخلوطی از گاز و هوا و مواد پرو تئینی میباشد پوششی برروی حریق ایجاد کرده و باعث خفگی حریق میگرددو علاوه بر آن از برخاستن گازهای قابل اشتعال نیز جلوگیر ی کرده و در ضمن خاصیت سرد کنندگی نیزدارد.</a:t>
            </a:r>
            <a:endParaRPr lang="en-US" sz="2800" smtClean="0">
              <a:cs typeface="Times New Roman" pitchFamily="18" charset="0"/>
            </a:endParaRPr>
          </a:p>
        </p:txBody>
      </p:sp>
      <p:pic>
        <p:nvPicPr>
          <p:cNvPr id="78852" name="Picture 4" descr="S6DLW"/>
          <p:cNvPicPr>
            <a:picLocks noChangeAspect="1" noChangeArrowheads="1"/>
          </p:cNvPicPr>
          <p:nvPr/>
        </p:nvPicPr>
        <p:blipFill>
          <a:blip r:embed="rId2" cstate="print"/>
          <a:srcRect/>
          <a:stretch>
            <a:fillRect/>
          </a:stretch>
        </p:blipFill>
        <p:spPr bwMode="auto">
          <a:xfrm>
            <a:off x="304800" y="2582863"/>
            <a:ext cx="2160588" cy="38179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fa-IR" smtClean="0">
                <a:solidFill>
                  <a:srgbClr val="7B9899"/>
                </a:solidFill>
              </a:rPr>
              <a:t>انواع کف </a:t>
            </a:r>
            <a:endParaRPr lang="en-US" smtClean="0">
              <a:solidFill>
                <a:srgbClr val="7B9899"/>
              </a:solidFill>
              <a:cs typeface="Arial" charset="0"/>
            </a:endParaRPr>
          </a:p>
        </p:txBody>
      </p:sp>
      <p:sp>
        <p:nvSpPr>
          <p:cNvPr id="79875" name="Rectangle 3"/>
          <p:cNvSpPr>
            <a:spLocks noGrp="1" noChangeArrowheads="1"/>
          </p:cNvSpPr>
          <p:nvPr>
            <p:ph idx="1"/>
          </p:nvPr>
        </p:nvSpPr>
        <p:spPr>
          <a:xfrm>
            <a:off x="457200" y="1600200"/>
            <a:ext cx="8548688" cy="4525963"/>
          </a:xfrm>
        </p:spPr>
        <p:txBody>
          <a:bodyPr/>
          <a:lstStyle/>
          <a:p>
            <a:pPr algn="just" rtl="1" eaLnBrk="1" hangingPunct="1"/>
            <a:r>
              <a:rPr lang="fa-IR" smtClean="0"/>
              <a:t>1 – کف شیمیائی که براثر واکنش ماده شیمیائی </a:t>
            </a:r>
            <a:r>
              <a:rPr lang="en-US" smtClean="0">
                <a:cs typeface="Times New Roman" pitchFamily="18" charset="0"/>
              </a:rPr>
              <a:t>A</a:t>
            </a:r>
            <a:r>
              <a:rPr lang="fa-IR" smtClean="0"/>
              <a:t> که   معمولا سولفات آ لو مینیم میباشد و ماده </a:t>
            </a:r>
            <a:r>
              <a:rPr lang="en-US" smtClean="0">
                <a:cs typeface="Times New Roman" pitchFamily="18" charset="0"/>
              </a:rPr>
              <a:t>B</a:t>
            </a:r>
            <a:r>
              <a:rPr lang="fa-IR" smtClean="0"/>
              <a:t> که بیکربنات دوسود یا جوش شیرین است تولید میگرددو ماده تپبیت کننده ای بنام </a:t>
            </a:r>
            <a:r>
              <a:rPr lang="en-US" smtClean="0">
                <a:cs typeface="Times New Roman" pitchFamily="18" charset="0"/>
              </a:rPr>
              <a:t>STABILIZER</a:t>
            </a:r>
            <a:r>
              <a:rPr lang="fa-IR" smtClean="0"/>
              <a:t> وجود دارد که باعث  پایدار ی کف میگردد. </a:t>
            </a:r>
          </a:p>
          <a:p>
            <a:pPr algn="just" rtl="1" eaLnBrk="1" hangingPunct="1"/>
            <a:r>
              <a:rPr lang="fa-IR" smtClean="0"/>
              <a:t>کف شیمیائی کم کم  جای خود ر ا به کف مکانیکی داده است</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r>
              <a:rPr lang="fa-IR" sz="4800" smtClean="0">
                <a:solidFill>
                  <a:srgbClr val="FF0000"/>
                </a:solidFill>
                <a:cs typeface="B Titr" pitchFamily="2" charset="-78"/>
              </a:rPr>
              <a:t>کف مکانیکی</a:t>
            </a:r>
            <a:endParaRPr lang="en-US" sz="4800" smtClean="0">
              <a:solidFill>
                <a:srgbClr val="FF0000"/>
              </a:solidFill>
              <a:cs typeface="B Titr" pitchFamily="2" charset="-78"/>
            </a:endParaRPr>
          </a:p>
        </p:txBody>
      </p:sp>
      <p:sp>
        <p:nvSpPr>
          <p:cNvPr id="80899" name="Rectangle 3"/>
          <p:cNvSpPr>
            <a:spLocks noGrp="1" noChangeArrowheads="1"/>
          </p:cNvSpPr>
          <p:nvPr>
            <p:ph idx="1"/>
          </p:nvPr>
        </p:nvSpPr>
        <p:spPr/>
        <p:txBody>
          <a:bodyPr/>
          <a:lstStyle/>
          <a:p>
            <a:pPr algn="r" rtl="1" eaLnBrk="1" hangingPunct="1"/>
            <a:r>
              <a:rPr lang="fa-IR" sz="2800" smtClean="0"/>
              <a:t>با داخل کردن هوا به داخل آ بی که مقدار کمی( شش درصد) ماده کف کننده از جنس پروتئین در آ ن حل شده این نوع کف بوجود می آ ید در حبابهای این نوع کف </a:t>
            </a:r>
          </a:p>
          <a:p>
            <a:pPr algn="r" rtl="1" eaLnBrk="1" hangingPunct="1"/>
            <a:r>
              <a:rPr lang="fa-IR" sz="2800" smtClean="0"/>
              <a:t>فقط هوا وجود دار د</a:t>
            </a:r>
          </a:p>
          <a:p>
            <a:pPr algn="r" rtl="1" eaLnBrk="1" hangingPunct="1"/>
            <a:r>
              <a:rPr lang="fa-IR" sz="2800" smtClean="0"/>
              <a:t>  نکات مهم  </a:t>
            </a:r>
          </a:p>
          <a:p>
            <a:pPr algn="r" rtl="1" eaLnBrk="1" hangingPunct="1"/>
            <a:r>
              <a:rPr lang="fa-IR" sz="2800" smtClean="0"/>
              <a:t>به آ رامی باید از این نوع خاموش کننده استفاده گردد</a:t>
            </a:r>
          </a:p>
          <a:p>
            <a:pPr algn="r" rtl="1" eaLnBrk="1" hangingPunct="1"/>
            <a:r>
              <a:rPr lang="fa-IR" sz="2800" smtClean="0"/>
              <a:t>آ تش های نفتی عمیق که دارای مدت طولانی سوختن هستند نسبت بالاتری از کف نیاز دار ند</a:t>
            </a:r>
          </a:p>
          <a:p>
            <a:pPr algn="r" rtl="1" eaLnBrk="1" hangingPunct="1"/>
            <a:r>
              <a:rPr lang="fa-IR" sz="2800" smtClean="0"/>
              <a:t>از نازل مناسب تولید کف استفاده کنید</a:t>
            </a:r>
            <a:endParaRPr lang="en-US" sz="2800" smtClean="0">
              <a:cs typeface="Times New Roman" pitchFamily="18"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r>
              <a:rPr lang="fa-IR" smtClean="0">
                <a:solidFill>
                  <a:srgbClr val="FF0000"/>
                </a:solidFill>
                <a:cs typeface="B Titr" pitchFamily="2" charset="-78"/>
              </a:rPr>
              <a:t>کف ساز  الکترو نیکی</a:t>
            </a:r>
            <a:endParaRPr lang="en-US" smtClean="0">
              <a:solidFill>
                <a:srgbClr val="FF0000"/>
              </a:solidFill>
              <a:cs typeface="B Titr" pitchFamily="2" charset="-78"/>
            </a:endParaRPr>
          </a:p>
        </p:txBody>
      </p:sp>
      <p:sp>
        <p:nvSpPr>
          <p:cNvPr id="81923" name="Rectangle 3"/>
          <p:cNvSpPr>
            <a:spLocks noGrp="1" noChangeArrowheads="1"/>
          </p:cNvSpPr>
          <p:nvPr>
            <p:ph idx="1"/>
          </p:nvPr>
        </p:nvSpPr>
        <p:spPr>
          <a:xfrm>
            <a:off x="228600" y="1438275"/>
            <a:ext cx="8548688" cy="4525963"/>
          </a:xfrm>
        </p:spPr>
        <p:txBody>
          <a:bodyPr/>
          <a:lstStyle/>
          <a:p>
            <a:pPr algn="r" rtl="1" eaLnBrk="1" hangingPunct="1">
              <a:lnSpc>
                <a:spcPct val="90000"/>
              </a:lnSpc>
            </a:pPr>
            <a:r>
              <a:rPr lang="fa-IR" smtClean="0"/>
              <a:t>اخیرا برای اطفاء حریق از دستگاههای کف ساز الکترونیکی  استفاده میگردد( در گذشته اساسا کف به نسبت تقریبی در حجمی از آ ب حل میشد .</a:t>
            </a:r>
          </a:p>
          <a:p>
            <a:pPr algn="r" rtl="1" eaLnBrk="1" hangingPunct="1">
              <a:lnSpc>
                <a:spcPct val="90000"/>
              </a:lnSpc>
            </a:pPr>
            <a:r>
              <a:rPr lang="fa-IR" smtClean="0"/>
              <a:t>بدلیل اشکال اساسی روشهای سابق معمولا فاقد دقت مورد </a:t>
            </a:r>
          </a:p>
          <a:p>
            <a:pPr algn="r" rtl="1" eaLnBrk="1" hangingPunct="1">
              <a:lnSpc>
                <a:spcPct val="90000"/>
              </a:lnSpc>
            </a:pPr>
            <a:r>
              <a:rPr lang="fa-IR" smtClean="0"/>
              <a:t>نیاز بودندبا به بازار آ مدن فلو متر میزان آ ب خر وجی از </a:t>
            </a:r>
          </a:p>
          <a:p>
            <a:pPr algn="r" rtl="1" eaLnBrk="1" hangingPunct="1">
              <a:lnSpc>
                <a:spcPct val="90000"/>
              </a:lnSpc>
            </a:pPr>
            <a:r>
              <a:rPr lang="fa-IR" smtClean="0"/>
              <a:t>مخزن دقیقا امکان پذیر شده است و می توان  کف ر ا به</a:t>
            </a:r>
          </a:p>
          <a:p>
            <a:pPr algn="r" rtl="1" eaLnBrk="1" hangingPunct="1">
              <a:lnSpc>
                <a:spcPct val="90000"/>
              </a:lnSpc>
            </a:pPr>
            <a:r>
              <a:rPr lang="fa-IR" smtClean="0"/>
              <a:t>اندازه دلخواه تولید کردو محاسبه نیز توسط دستگاههای </a:t>
            </a:r>
          </a:p>
          <a:p>
            <a:pPr algn="r" rtl="1" eaLnBrk="1" hangingPunct="1">
              <a:lnSpc>
                <a:spcPct val="90000"/>
              </a:lnSpc>
            </a:pPr>
            <a:r>
              <a:rPr lang="fa-IR" smtClean="0"/>
              <a:t>الکترو نیکی انجام میشود </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fa-IR" smtClean="0">
                <a:solidFill>
                  <a:srgbClr val="FF0000"/>
                </a:solidFill>
              </a:rPr>
              <a:t>خاموش کنندههای ها لوژنی</a:t>
            </a:r>
            <a:endParaRPr lang="en-US" smtClean="0">
              <a:solidFill>
                <a:srgbClr val="FF0000"/>
              </a:solidFill>
              <a:cs typeface="Arial" charset="0"/>
            </a:endParaRPr>
          </a:p>
        </p:txBody>
      </p:sp>
      <p:sp>
        <p:nvSpPr>
          <p:cNvPr id="82947" name="Rectangle 3"/>
          <p:cNvSpPr>
            <a:spLocks noGrp="1" noChangeArrowheads="1"/>
          </p:cNvSpPr>
          <p:nvPr>
            <p:ph idx="1"/>
          </p:nvPr>
        </p:nvSpPr>
        <p:spPr/>
        <p:txBody>
          <a:bodyPr/>
          <a:lstStyle/>
          <a:p>
            <a:pPr algn="r" rtl="1" eaLnBrk="1" hangingPunct="1">
              <a:lnSpc>
                <a:spcPct val="80000"/>
              </a:lnSpc>
            </a:pPr>
            <a:r>
              <a:rPr lang="fa-IR" sz="2400" smtClean="0"/>
              <a:t>دو نوع از این خاموش کننده ها عبارتند از </a:t>
            </a:r>
          </a:p>
          <a:p>
            <a:pPr algn="r" rtl="1" eaLnBrk="1" hangingPunct="1">
              <a:lnSpc>
                <a:spcPct val="80000"/>
              </a:lnSpc>
            </a:pPr>
            <a:r>
              <a:rPr lang="fa-IR" sz="2400" smtClean="0"/>
              <a:t>1-</a:t>
            </a:r>
            <a:r>
              <a:rPr lang="en-US" sz="2400" smtClean="0">
                <a:cs typeface="Times New Roman" pitchFamily="18" charset="0"/>
              </a:rPr>
              <a:t>CF2CLBr</a:t>
            </a:r>
            <a:r>
              <a:rPr lang="fa-IR" sz="2400" smtClean="0"/>
              <a:t> دی فلورو کلرو برومو متان</a:t>
            </a:r>
          </a:p>
          <a:p>
            <a:pPr algn="r" rtl="1" eaLnBrk="1" hangingPunct="1">
              <a:lnSpc>
                <a:spcPct val="80000"/>
              </a:lnSpc>
            </a:pPr>
            <a:r>
              <a:rPr lang="fa-IR" sz="2400" smtClean="0"/>
              <a:t>2- </a:t>
            </a:r>
            <a:r>
              <a:rPr lang="en-US" sz="2400" smtClean="0">
                <a:cs typeface="Times New Roman" pitchFamily="18" charset="0"/>
              </a:rPr>
              <a:t>CF3Br</a:t>
            </a:r>
            <a:r>
              <a:rPr lang="fa-IR" sz="2400" smtClean="0"/>
              <a:t>تری فلور برومو متان</a:t>
            </a:r>
          </a:p>
          <a:p>
            <a:pPr algn="r" rtl="1" eaLnBrk="1" hangingPunct="1">
              <a:lnSpc>
                <a:spcPct val="80000"/>
              </a:lnSpc>
            </a:pPr>
            <a:r>
              <a:rPr lang="fa-IR" sz="2400" smtClean="0"/>
              <a:t>خواص آ نها</a:t>
            </a:r>
          </a:p>
          <a:p>
            <a:pPr algn="r" rtl="1" eaLnBrk="1" hangingPunct="1">
              <a:lnSpc>
                <a:spcPct val="80000"/>
              </a:lnSpc>
            </a:pPr>
            <a:r>
              <a:rPr lang="fa-IR" sz="2400" smtClean="0"/>
              <a:t>1- تاثیرات فوق العاده با حجم کم</a:t>
            </a:r>
          </a:p>
          <a:p>
            <a:pPr algn="r" rtl="1" eaLnBrk="1" hangingPunct="1">
              <a:lnSpc>
                <a:spcPct val="80000"/>
              </a:lnSpc>
            </a:pPr>
            <a:r>
              <a:rPr lang="fa-IR" sz="2400" smtClean="0"/>
              <a:t>2- عمل کردن هماهنگ</a:t>
            </a:r>
          </a:p>
          <a:p>
            <a:pPr algn="r" rtl="1" eaLnBrk="1" hangingPunct="1">
              <a:lnSpc>
                <a:spcPct val="80000"/>
              </a:lnSpc>
            </a:pPr>
            <a:r>
              <a:rPr lang="fa-IR" sz="2400" smtClean="0"/>
              <a:t>3 – خنثی بودن از نظر شیمیائی</a:t>
            </a:r>
          </a:p>
          <a:p>
            <a:pPr algn="r" rtl="1" eaLnBrk="1" hangingPunct="1">
              <a:lnSpc>
                <a:spcPct val="80000"/>
              </a:lnSpc>
            </a:pPr>
            <a:r>
              <a:rPr lang="fa-IR" sz="2400" smtClean="0"/>
              <a:t>4 – دارای ثبات دائمی</a:t>
            </a:r>
          </a:p>
          <a:p>
            <a:pPr algn="r" rtl="1" eaLnBrk="1" hangingPunct="1">
              <a:lnSpc>
                <a:spcPct val="80000"/>
              </a:lnSpc>
            </a:pPr>
            <a:r>
              <a:rPr lang="fa-IR" sz="2400" smtClean="0"/>
              <a:t>5- مایعی نفوذ کننده میباشند</a:t>
            </a:r>
          </a:p>
          <a:p>
            <a:pPr algn="r" rtl="1" eaLnBrk="1" hangingPunct="1">
              <a:lnSpc>
                <a:spcPct val="80000"/>
              </a:lnSpc>
            </a:pPr>
            <a:r>
              <a:rPr lang="fa-IR" sz="2400" smtClean="0"/>
              <a:t>6- فاسد شدنی نیستندو به مرور زمان ازاثرات آ نها کاسته نمیشود</a:t>
            </a:r>
          </a:p>
          <a:p>
            <a:pPr algn="r" rtl="1" eaLnBrk="1" hangingPunct="1">
              <a:lnSpc>
                <a:spcPct val="80000"/>
              </a:lnSpc>
            </a:pPr>
            <a:r>
              <a:rPr lang="fa-IR" sz="2400" smtClean="0"/>
              <a:t>7- با ماده سوختنی واکنشی نشان نمیدهند</a:t>
            </a:r>
            <a:endParaRPr lang="en-US" sz="2400" smtClean="0">
              <a:cs typeface="Times New Roman" pitchFamily="18" charset="0"/>
            </a:endParaRPr>
          </a:p>
          <a:p>
            <a:pPr algn="r" rtl="1" eaLnBrk="1" hangingPunct="1">
              <a:lnSpc>
                <a:spcPct val="80000"/>
              </a:lnSpc>
            </a:pPr>
            <a:r>
              <a:rPr lang="fa-IR" sz="2400" smtClean="0"/>
              <a:t> </a:t>
            </a:r>
            <a:endParaRPr lang="en-US" sz="2400" smtClean="0">
              <a:cs typeface="Times New Roman" pitchFamily="18"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pPr eaLnBrk="1" hangingPunct="1"/>
            <a:r>
              <a:rPr lang="fa-IR" smtClean="0">
                <a:solidFill>
                  <a:srgbClr val="00B0F0"/>
                </a:solidFill>
                <a:cs typeface="B Titr" pitchFamily="2" charset="-78"/>
              </a:rPr>
              <a:t>حداقل زمان تخلیه کپسولها</a:t>
            </a:r>
            <a:endParaRPr lang="en-US" smtClean="0">
              <a:solidFill>
                <a:srgbClr val="00B0F0"/>
              </a:solidFill>
              <a:cs typeface="B Titr" pitchFamily="2" charset="-78"/>
            </a:endParaRPr>
          </a:p>
        </p:txBody>
      </p:sp>
      <p:sp>
        <p:nvSpPr>
          <p:cNvPr id="83971" name="Rectangle 3"/>
          <p:cNvSpPr>
            <a:spLocks noGrp="1" noChangeArrowheads="1"/>
          </p:cNvSpPr>
          <p:nvPr>
            <p:ph idx="1"/>
          </p:nvPr>
        </p:nvSpPr>
        <p:spPr/>
        <p:txBody>
          <a:bodyPr/>
          <a:lstStyle/>
          <a:p>
            <a:pPr algn="r" rtl="1" eaLnBrk="1" hangingPunct="1"/>
            <a:r>
              <a:rPr lang="fa-IR" smtClean="0"/>
              <a:t>تا دوکیلو گرم و حجم سه لیتر      6ثانیه</a:t>
            </a:r>
          </a:p>
          <a:p>
            <a:pPr algn="r" rtl="1" eaLnBrk="1" hangingPunct="1"/>
            <a:r>
              <a:rPr lang="fa-IR" smtClean="0"/>
              <a:t>سه تا شش کیلو گرم     6 لیتر     9 ”</a:t>
            </a:r>
          </a:p>
          <a:p>
            <a:pPr algn="r" rtl="1" eaLnBrk="1" hangingPunct="1"/>
            <a:r>
              <a:rPr lang="fa-IR" smtClean="0"/>
              <a:t>شش تا ده کبلو گرم       10 لیتر   12</a:t>
            </a:r>
          </a:p>
          <a:p>
            <a:pPr algn="r" rtl="1" eaLnBrk="1" hangingPunct="1"/>
            <a:r>
              <a:rPr lang="fa-IR" smtClean="0"/>
              <a:t>بالا تر از ده کیلو گرم    بالاتر از ده لیتر   15 ثانیه</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fa-IR" smtClean="0">
                <a:solidFill>
                  <a:srgbClr val="00B0F0"/>
                </a:solidFill>
                <a:cs typeface="B Titr" pitchFamily="2" charset="-78"/>
              </a:rPr>
              <a:t>در صد تخلیه </a:t>
            </a:r>
            <a:endParaRPr lang="en-US" smtClean="0">
              <a:solidFill>
                <a:srgbClr val="00B0F0"/>
              </a:solidFill>
              <a:cs typeface="B Titr" pitchFamily="2" charset="-78"/>
            </a:endParaRPr>
          </a:p>
        </p:txBody>
      </p:sp>
      <p:sp>
        <p:nvSpPr>
          <p:cNvPr id="84995" name="Rectangle 3"/>
          <p:cNvSpPr>
            <a:spLocks noGrp="1" noChangeArrowheads="1"/>
          </p:cNvSpPr>
          <p:nvPr>
            <p:ph idx="1"/>
          </p:nvPr>
        </p:nvSpPr>
        <p:spPr/>
        <p:txBody>
          <a:bodyPr/>
          <a:lstStyle/>
          <a:p>
            <a:pPr algn="r" rtl="1" eaLnBrk="1" hangingPunct="1"/>
            <a:r>
              <a:rPr lang="fa-IR" smtClean="0"/>
              <a:t>طرح و ساخت خاموش کننده ها باید طوری باشد که درشرایط عادی در صد تخلیه از مقادیر زیر کمتر نباشد</a:t>
            </a:r>
          </a:p>
          <a:p>
            <a:pPr algn="r" rtl="1" eaLnBrk="1" hangingPunct="1"/>
            <a:r>
              <a:rPr lang="fa-IR" smtClean="0"/>
              <a:t> پودر 85 درصد</a:t>
            </a:r>
          </a:p>
          <a:p>
            <a:pPr algn="r" rtl="1" eaLnBrk="1" hangingPunct="1"/>
            <a:r>
              <a:rPr lang="fa-IR" smtClean="0"/>
              <a:t>آ ب – کف – گازکربنیک – هالوژنها   95 درصد</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normAutofit fontScale="90000"/>
          </a:bodyPr>
          <a:lstStyle/>
          <a:p>
            <a:pPr eaLnBrk="1" fontAlgn="auto" hangingPunct="1">
              <a:spcAft>
                <a:spcPts val="0"/>
              </a:spcAft>
              <a:defRPr/>
            </a:pPr>
            <a:r>
              <a:rPr lang="fa-IR" sz="4000" dirty="0" smtClean="0">
                <a:solidFill>
                  <a:srgbClr val="00B050"/>
                </a:solidFill>
              </a:rPr>
              <a:t>شناسائی نوع خاموش کننده هااز روی رنگ</a:t>
            </a:r>
            <a:br>
              <a:rPr lang="fa-IR" sz="4000" dirty="0" smtClean="0">
                <a:solidFill>
                  <a:srgbClr val="00B050"/>
                </a:solidFill>
              </a:rPr>
            </a:br>
            <a:endParaRPr lang="en-US" sz="4000" dirty="0" smtClean="0">
              <a:solidFill>
                <a:srgbClr val="00B050"/>
              </a:solidFill>
              <a:cs typeface="Arial" charset="0"/>
            </a:endParaRPr>
          </a:p>
        </p:txBody>
      </p:sp>
      <p:sp>
        <p:nvSpPr>
          <p:cNvPr id="86019" name="Rectangle 3"/>
          <p:cNvSpPr>
            <a:spLocks noGrp="1" noChangeArrowheads="1"/>
          </p:cNvSpPr>
          <p:nvPr>
            <p:ph idx="1"/>
          </p:nvPr>
        </p:nvSpPr>
        <p:spPr/>
        <p:txBody>
          <a:bodyPr/>
          <a:lstStyle/>
          <a:p>
            <a:pPr algn="r" rtl="1" eaLnBrk="1" hangingPunct="1"/>
            <a:r>
              <a:rPr lang="en-US" smtClean="0">
                <a:cs typeface="Times New Roman" pitchFamily="18" charset="0"/>
              </a:rPr>
              <a:t>CO2</a:t>
            </a:r>
            <a:r>
              <a:rPr lang="fa-IR" smtClean="0"/>
              <a:t>      رنگ بدنه سیاه </a:t>
            </a:r>
          </a:p>
          <a:p>
            <a:pPr algn="r" rtl="1" eaLnBrk="1" hangingPunct="1"/>
            <a:r>
              <a:rPr lang="fa-IR" smtClean="0"/>
              <a:t>کف                       کرم </a:t>
            </a:r>
          </a:p>
          <a:p>
            <a:pPr algn="r" rtl="1" eaLnBrk="1" hangingPunct="1"/>
            <a:r>
              <a:rPr lang="fa-IR" smtClean="0"/>
              <a:t>آ ب                      قرمز </a:t>
            </a:r>
          </a:p>
          <a:p>
            <a:pPr algn="r" rtl="1" eaLnBrk="1" hangingPunct="1"/>
            <a:r>
              <a:rPr lang="fa-IR" smtClean="0"/>
              <a:t>پودر                     آ بی </a:t>
            </a:r>
          </a:p>
          <a:p>
            <a:pPr algn="r" rtl="1" eaLnBrk="1" hangingPunct="1"/>
            <a:r>
              <a:rPr lang="fa-IR" smtClean="0"/>
              <a:t>هالوژن                   سبز</a:t>
            </a: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rtl="1" eaLnBrk="1" hangingPunct="1"/>
            <a:r>
              <a:rPr lang="fa-IR" smtClean="0">
                <a:solidFill>
                  <a:srgbClr val="C00000"/>
                </a:solidFill>
                <a:cs typeface="B Titr" pitchFamily="2" charset="-78"/>
              </a:rPr>
              <a:t>کد مربوط به حریق</a:t>
            </a:r>
            <a:endParaRPr lang="en-US" smtClean="0">
              <a:solidFill>
                <a:srgbClr val="C00000"/>
              </a:solidFill>
              <a:cs typeface="B Titr" pitchFamily="2" charset="-78"/>
            </a:endParaRPr>
          </a:p>
        </p:txBody>
      </p:sp>
      <p:sp>
        <p:nvSpPr>
          <p:cNvPr id="87043" name="Rectangle 3"/>
          <p:cNvSpPr>
            <a:spLocks noGrp="1" noChangeArrowheads="1"/>
          </p:cNvSpPr>
          <p:nvPr>
            <p:ph idx="1"/>
          </p:nvPr>
        </p:nvSpPr>
        <p:spPr/>
        <p:txBody>
          <a:bodyPr/>
          <a:lstStyle/>
          <a:p>
            <a:pPr algn="r" rtl="1" eaLnBrk="1" hangingPunct="1"/>
            <a:r>
              <a:rPr lang="fa-IR" smtClean="0"/>
              <a:t>آ ب     </a:t>
            </a:r>
            <a:r>
              <a:rPr lang="en-US" smtClean="0">
                <a:cs typeface="Times New Roman" pitchFamily="18" charset="0"/>
              </a:rPr>
              <a:t>A</a:t>
            </a:r>
            <a:r>
              <a:rPr lang="fa-IR" smtClean="0"/>
              <a:t> </a:t>
            </a:r>
          </a:p>
          <a:p>
            <a:pPr algn="r" rtl="1" eaLnBrk="1" hangingPunct="1"/>
            <a:r>
              <a:rPr lang="fa-IR" smtClean="0"/>
              <a:t>کف (فوم) </a:t>
            </a:r>
            <a:r>
              <a:rPr lang="en-US" smtClean="0">
                <a:cs typeface="Times New Roman" pitchFamily="18" charset="0"/>
              </a:rPr>
              <a:t>		A-B-C</a:t>
            </a:r>
          </a:p>
          <a:p>
            <a:pPr algn="r" rtl="1" eaLnBrk="1" hangingPunct="1"/>
            <a:r>
              <a:rPr lang="fa-IR" smtClean="0"/>
              <a:t>پودرشیمیائی       ”““““““</a:t>
            </a:r>
          </a:p>
          <a:p>
            <a:pPr algn="r" rtl="1" eaLnBrk="1" hangingPunct="1"/>
            <a:r>
              <a:rPr lang="fa-IR" smtClean="0"/>
              <a:t>پودر خشک         </a:t>
            </a:r>
            <a:r>
              <a:rPr lang="en-US" smtClean="0">
                <a:cs typeface="Times New Roman" pitchFamily="18" charset="0"/>
              </a:rPr>
              <a:t>D</a:t>
            </a:r>
          </a:p>
          <a:p>
            <a:pPr algn="r" rtl="1" eaLnBrk="1" hangingPunct="1"/>
            <a:r>
              <a:rPr lang="fa-IR" smtClean="0"/>
              <a:t>پودر مرطوب        </a:t>
            </a:r>
            <a:r>
              <a:rPr lang="en-US" smtClean="0">
                <a:cs typeface="Times New Roman" pitchFamily="18" charset="0"/>
              </a:rPr>
              <a:t>F</a:t>
            </a:r>
          </a:p>
          <a:p>
            <a:pPr algn="r" rtl="1" eaLnBrk="1" hangingPunct="1"/>
            <a:r>
              <a:rPr lang="en-US" smtClean="0">
                <a:cs typeface="Times New Roman" pitchFamily="18" charset="0"/>
              </a:rPr>
              <a:t>Co2</a:t>
            </a:r>
            <a:r>
              <a:rPr lang="fa-IR" smtClean="0"/>
              <a:t>               </a:t>
            </a:r>
            <a:r>
              <a:rPr lang="en-US" smtClean="0">
                <a:cs typeface="Times New Roman" pitchFamily="18" charset="0"/>
              </a:rPr>
              <a:t>TOTAL</a:t>
            </a:r>
          </a:p>
          <a:p>
            <a:pPr algn="r" rtl="1" eaLnBrk="1" hangingPunct="1"/>
            <a:r>
              <a:rPr lang="fa-IR" smtClean="0"/>
              <a:t>هالوژن                 ”“““““        </a:t>
            </a:r>
            <a:endParaRPr lang="en-US" smtClean="0">
              <a:cs typeface="Times New Roman" pitchFamily="18" charset="0"/>
            </a:endParaRPr>
          </a:p>
          <a:p>
            <a:pPr algn="r" rtl="1" eaLnBrk="1" hangingPunct="1">
              <a:buFontTx/>
              <a:buNone/>
            </a:pPr>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normAutofit fontScale="90000"/>
          </a:bodyPr>
          <a:lstStyle/>
          <a:p>
            <a:pPr eaLnBrk="1" fontAlgn="auto" hangingPunct="1">
              <a:spcAft>
                <a:spcPts val="0"/>
              </a:spcAft>
              <a:defRPr/>
            </a:pPr>
            <a:r>
              <a:rPr lang="fa-IR" sz="4000" dirty="0" smtClean="0">
                <a:solidFill>
                  <a:schemeClr val="accent3">
                    <a:lumMod val="75000"/>
                  </a:schemeClr>
                </a:solidFill>
                <a:cs typeface="B Titr" pitchFamily="2" charset="-78"/>
              </a:rPr>
              <a:t>تعیین مکان مناسب جهت نصب </a:t>
            </a:r>
            <a:br>
              <a:rPr lang="fa-IR" sz="4000" dirty="0" smtClean="0">
                <a:solidFill>
                  <a:schemeClr val="accent3">
                    <a:lumMod val="75000"/>
                  </a:schemeClr>
                </a:solidFill>
                <a:cs typeface="B Titr" pitchFamily="2" charset="-78"/>
              </a:rPr>
            </a:br>
            <a:endParaRPr lang="en-US" sz="4000" dirty="0" smtClean="0">
              <a:solidFill>
                <a:schemeClr val="accent3">
                  <a:lumMod val="75000"/>
                </a:schemeClr>
              </a:solidFill>
              <a:cs typeface="B Titr" pitchFamily="2" charset="-78"/>
            </a:endParaRPr>
          </a:p>
        </p:txBody>
      </p:sp>
      <p:sp>
        <p:nvSpPr>
          <p:cNvPr id="88067" name="Text Placeholder 3"/>
          <p:cNvSpPr>
            <a:spLocks noGrp="1"/>
          </p:cNvSpPr>
          <p:nvPr>
            <p:ph type="body" sz="half" idx="1"/>
          </p:nvPr>
        </p:nvSpPr>
        <p:spPr>
          <a:xfrm>
            <a:off x="457200" y="1600200"/>
            <a:ext cx="3481388" cy="4495800"/>
          </a:xfrm>
        </p:spPr>
        <p:txBody>
          <a:bodyPr/>
          <a:lstStyle/>
          <a:p>
            <a:endParaRPr lang="en-US" smtClean="0"/>
          </a:p>
        </p:txBody>
      </p:sp>
      <p:sp>
        <p:nvSpPr>
          <p:cNvPr id="88068" name="Rectangle 3"/>
          <p:cNvSpPr>
            <a:spLocks noGrp="1" noChangeArrowheads="1"/>
          </p:cNvSpPr>
          <p:nvPr>
            <p:ph sz="half" idx="2"/>
          </p:nvPr>
        </p:nvSpPr>
        <p:spPr>
          <a:xfrm>
            <a:off x="4210050" y="1166813"/>
            <a:ext cx="4705350" cy="5429250"/>
          </a:xfrm>
        </p:spPr>
        <p:txBody>
          <a:bodyPr/>
          <a:lstStyle/>
          <a:p>
            <a:pPr algn="just" rtl="1" eaLnBrk="1" hangingPunct="1"/>
            <a:r>
              <a:rPr lang="fa-IR" sz="2400" smtClean="0"/>
              <a:t>باید خاموش کننده حداکثر در </a:t>
            </a:r>
            <a:r>
              <a:rPr lang="fa-IR" sz="2400" b="1" smtClean="0">
                <a:solidFill>
                  <a:srgbClr val="FF0000"/>
                </a:solidFill>
              </a:rPr>
              <a:t>ارتفاع یک و نیم متری</a:t>
            </a:r>
            <a:r>
              <a:rPr lang="fa-IR" sz="2400" smtClean="0"/>
              <a:t> سطح زمین  نصب شود چنانچه وزن خاموش کننده بیشتراز هیجده کیلو گرم باشد حداکثر در ارتفاع یک متر ی نصب میشوددر مکانهائی که رفت و آ مد کودکان انجام میشود در ار تفاع پائین تر نصب میشوند</a:t>
            </a:r>
          </a:p>
          <a:p>
            <a:pPr algn="just" rtl="1" eaLnBrk="1" hangingPunct="1"/>
            <a:r>
              <a:rPr lang="fa-IR" sz="2400" smtClean="0"/>
              <a:t>توزیع باید یکنواخت بوده ودر </a:t>
            </a:r>
            <a:r>
              <a:rPr lang="fa-IR" sz="2400" smtClean="0">
                <a:solidFill>
                  <a:srgbClr val="FF0000"/>
                </a:solidFill>
              </a:rPr>
              <a:t>نزدیکی درب ورودی وخروجی باشد</a:t>
            </a:r>
          </a:p>
          <a:p>
            <a:pPr algn="just" rtl="1" eaLnBrk="1" hangingPunct="1"/>
            <a:endParaRPr lang="fa-IR" sz="2400" smtClean="0"/>
          </a:p>
          <a:p>
            <a:pPr algn="just" rtl="1" eaLnBrk="1" hangingPunct="1"/>
            <a:r>
              <a:rPr lang="fa-IR" sz="2400" smtClean="0"/>
              <a:t> در مکانی نصب شود که امکان صدمات فیزیکی به حداقل  برسد</a:t>
            </a:r>
          </a:p>
          <a:p>
            <a:pPr algn="just" rtl="1" eaLnBrk="1" hangingPunct="1"/>
            <a:r>
              <a:rPr lang="fa-IR" sz="2400" smtClean="0"/>
              <a:t>در فضای باز نباید در مقابل نور آ فتاب و بارندگی قرار بگیرند</a:t>
            </a:r>
            <a:endParaRPr lang="en-US" sz="2400" smtClean="0">
              <a:cs typeface="Times New Roman" pitchFamily="18" charset="0"/>
            </a:endParaRPr>
          </a:p>
        </p:txBody>
      </p:sp>
      <p:pic>
        <p:nvPicPr>
          <p:cNvPr id="88069" name="Picture 5" descr="C:\Users\HP\Pictures\06012010366.jpg"/>
          <p:cNvPicPr>
            <a:picLocks noChangeAspect="1" noChangeArrowheads="1"/>
          </p:cNvPicPr>
          <p:nvPr/>
        </p:nvPicPr>
        <p:blipFill>
          <a:blip r:embed="rId2" cstate="print"/>
          <a:srcRect/>
          <a:stretch>
            <a:fillRect/>
          </a:stretch>
        </p:blipFill>
        <p:spPr bwMode="auto">
          <a:xfrm>
            <a:off x="138113" y="1166813"/>
            <a:ext cx="3913187" cy="5219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fa-IR" smtClean="0">
                <a:solidFill>
                  <a:srgbClr val="7B9899"/>
                </a:solidFill>
              </a:rPr>
              <a:t>پديده هاي طبيعي</a:t>
            </a:r>
            <a:endParaRPr lang="en-US" smtClean="0">
              <a:solidFill>
                <a:srgbClr val="7B9899"/>
              </a:solidFill>
              <a:cs typeface="Arial" charset="0"/>
            </a:endParaRPr>
          </a:p>
        </p:txBody>
      </p:sp>
      <p:sp>
        <p:nvSpPr>
          <p:cNvPr id="36867" name="Rectangle 3"/>
          <p:cNvSpPr>
            <a:spLocks noGrp="1" noChangeArrowheads="1"/>
          </p:cNvSpPr>
          <p:nvPr>
            <p:ph idx="1"/>
          </p:nvPr>
        </p:nvSpPr>
        <p:spPr/>
        <p:txBody>
          <a:bodyPr>
            <a:normAutofit fontScale="92500" lnSpcReduction="10000"/>
          </a:bodyPr>
          <a:lstStyle/>
          <a:p>
            <a:pPr algn="r" rtl="1" eaLnBrk="1" hangingPunct="1">
              <a:lnSpc>
                <a:spcPct val="90000"/>
              </a:lnSpc>
              <a:defRPr/>
            </a:pPr>
            <a:r>
              <a:rPr lang="fa-IR" dirty="0" smtClean="0"/>
              <a:t>وحشتناكترين منبع احتراق طبيعي آ ذرخش است  اين نوع حريق در سال 1984 يك كليسا را بطور وحشتناكي در انگلستان دچار حريق نمود</a:t>
            </a:r>
          </a:p>
          <a:p>
            <a:pPr algn="r" rtl="1" eaLnBrk="1" hangingPunct="1">
              <a:lnSpc>
                <a:spcPct val="90000"/>
              </a:lnSpc>
              <a:defRPr/>
            </a:pPr>
            <a:endParaRPr lang="fa-IR" dirty="0" smtClean="0"/>
          </a:p>
          <a:p>
            <a:pPr algn="r" rtl="1" eaLnBrk="1" hangingPunct="1">
              <a:lnSpc>
                <a:spcPct val="90000"/>
              </a:lnSpc>
              <a:defRPr/>
            </a:pPr>
            <a:endParaRPr lang="fa-IR" dirty="0" smtClean="0"/>
          </a:p>
          <a:p>
            <a:pPr algn="r" rtl="1" eaLnBrk="1" hangingPunct="1">
              <a:lnSpc>
                <a:spcPct val="90000"/>
              </a:lnSpc>
              <a:defRPr/>
            </a:pPr>
            <a:r>
              <a:rPr lang="fa-IR" dirty="0" smtClean="0"/>
              <a:t>متوسط زمان يك آذرخش كمتر از يك هزارم ثانيه است.</a:t>
            </a:r>
          </a:p>
          <a:p>
            <a:pPr algn="r" rtl="1" eaLnBrk="1" hangingPunct="1">
              <a:lnSpc>
                <a:spcPct val="90000"/>
              </a:lnSpc>
              <a:defRPr/>
            </a:pPr>
            <a:r>
              <a:rPr lang="fa-IR" dirty="0" smtClean="0"/>
              <a:t> که  درخلال اين مدت مقدار بسيار زيادي انرژي الكتريكي به زمين منتقل مي شود جرياني بين ده هزار تا صد هزار آمپر و اختلاف پتاسيلي در حدود چندين ميليون ولت ممكن است رعد وبرق دو يا سه مرتبه در يك مسير و با اختلاف زماني بسيار كوتاه تكرار شود.</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normAutofit fontScale="90000"/>
          </a:bodyPr>
          <a:lstStyle/>
          <a:p>
            <a:pPr eaLnBrk="1" fontAlgn="auto" hangingPunct="1">
              <a:spcAft>
                <a:spcPts val="0"/>
              </a:spcAft>
              <a:defRPr/>
            </a:pPr>
            <a:r>
              <a:rPr lang="fa-IR" sz="4000" dirty="0" smtClean="0">
                <a:solidFill>
                  <a:srgbClr val="00B050"/>
                </a:solidFill>
                <a:cs typeface="B Titr" pitchFamily="2" charset="-78"/>
              </a:rPr>
              <a:t>روابط تعیین تعداد کپسولها </a:t>
            </a:r>
            <a:br>
              <a:rPr lang="fa-IR" sz="4000" dirty="0" smtClean="0">
                <a:solidFill>
                  <a:srgbClr val="00B050"/>
                </a:solidFill>
                <a:cs typeface="B Titr" pitchFamily="2" charset="-78"/>
              </a:rPr>
            </a:br>
            <a:endParaRPr lang="en-US" sz="4000" dirty="0" smtClean="0">
              <a:solidFill>
                <a:srgbClr val="00B050"/>
              </a:solidFill>
              <a:cs typeface="B Titr" pitchFamily="2" charset="-78"/>
            </a:endParaRPr>
          </a:p>
        </p:txBody>
      </p:sp>
      <p:sp>
        <p:nvSpPr>
          <p:cNvPr id="89091" name="Rectangle 3"/>
          <p:cNvSpPr>
            <a:spLocks noGrp="1" noChangeArrowheads="1"/>
          </p:cNvSpPr>
          <p:nvPr>
            <p:ph idx="1"/>
          </p:nvPr>
        </p:nvSpPr>
        <p:spPr/>
        <p:txBody>
          <a:bodyPr/>
          <a:lstStyle/>
          <a:p>
            <a:pPr algn="r" rtl="1" eaLnBrk="1" hangingPunct="1"/>
            <a:r>
              <a:rPr lang="fa-IR" smtClean="0"/>
              <a:t>تعداد کپسول = </a:t>
            </a:r>
            <a:r>
              <a:rPr lang="en-US" smtClean="0">
                <a:cs typeface="Times New Roman" pitchFamily="18" charset="0"/>
              </a:rPr>
              <a:t>N</a:t>
            </a:r>
          </a:p>
          <a:p>
            <a:pPr algn="r" rtl="1" eaLnBrk="1" hangingPunct="1"/>
            <a:r>
              <a:rPr lang="fa-IR" smtClean="0"/>
              <a:t>مساحت سالن=</a:t>
            </a:r>
            <a:r>
              <a:rPr lang="en-US" smtClean="0">
                <a:cs typeface="Times New Roman" pitchFamily="18" charset="0"/>
              </a:rPr>
              <a:t>M</a:t>
            </a:r>
            <a:r>
              <a:rPr lang="fa-IR" smtClean="0"/>
              <a:t> برحسب متر مربع</a:t>
            </a:r>
          </a:p>
          <a:p>
            <a:pPr algn="r" rtl="1" eaLnBrk="1" hangingPunct="1"/>
            <a:r>
              <a:rPr lang="en-US" smtClean="0">
                <a:cs typeface="Times New Roman" pitchFamily="18" charset="0"/>
              </a:rPr>
              <a:t>N=2+2/5(M-150):1000</a:t>
            </a:r>
            <a:r>
              <a:rPr lang="fa-IR" smtClean="0"/>
              <a:t> برای مکانهای با خطر کم</a:t>
            </a:r>
          </a:p>
          <a:p>
            <a:pPr algn="r" rtl="1" eaLnBrk="1" hangingPunct="1"/>
            <a:r>
              <a:rPr lang="en-US" smtClean="0">
                <a:cs typeface="Times New Roman" pitchFamily="18" charset="0"/>
              </a:rPr>
              <a:t>N=2+5(M-100):1000</a:t>
            </a:r>
            <a:r>
              <a:rPr lang="fa-IR" smtClean="0"/>
              <a:t> برای مکانهای با خطر متوسط </a:t>
            </a:r>
          </a:p>
          <a:p>
            <a:pPr algn="r" rtl="1" eaLnBrk="1" hangingPunct="1"/>
            <a:r>
              <a:rPr lang="en-US" smtClean="0">
                <a:cs typeface="Times New Roman" pitchFamily="18" charset="0"/>
              </a:rPr>
              <a:t>N= 2+10(M-50):1000</a:t>
            </a:r>
            <a:r>
              <a:rPr lang="fa-IR" smtClean="0"/>
              <a:t> برای مکانهای باخطر زیاد</a:t>
            </a:r>
            <a:endParaRPr lang="en-US" smtClean="0">
              <a:cs typeface="Times New Roman" pitchFamily="18" charset="0"/>
            </a:endParaRPr>
          </a:p>
          <a:p>
            <a:pPr algn="r" rtl="1" eaLnBrk="1" hangingPunct="1"/>
            <a:endParaRPr lang="en-US" smtClean="0">
              <a:cs typeface="Times New Roman" pitchFamily="18"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r>
              <a:rPr lang="fa-IR" sz="2800" b="1" smtClean="0">
                <a:cs typeface="B Titr" pitchFamily="2" charset="-78"/>
              </a:rPr>
              <a:t>روشهای صحیح نگهداری کپسولهاواطفاء حریق موثر</a:t>
            </a:r>
            <a:br>
              <a:rPr lang="fa-IR" sz="2800" b="1" smtClean="0">
                <a:cs typeface="B Titr" pitchFamily="2" charset="-78"/>
              </a:rPr>
            </a:br>
            <a:endParaRPr lang="en-US" sz="2800" b="1" smtClean="0">
              <a:cs typeface="B Titr" pitchFamily="2" charset="-78"/>
            </a:endParaRPr>
          </a:p>
        </p:txBody>
      </p:sp>
      <p:sp>
        <p:nvSpPr>
          <p:cNvPr id="90115" name="Rectangle 3"/>
          <p:cNvSpPr>
            <a:spLocks noGrp="1" noChangeArrowheads="1"/>
          </p:cNvSpPr>
          <p:nvPr>
            <p:ph sz="half" idx="2"/>
          </p:nvPr>
        </p:nvSpPr>
        <p:spPr>
          <a:xfrm>
            <a:off x="4481513" y="1600200"/>
            <a:ext cx="4205287" cy="4495800"/>
          </a:xfrm>
        </p:spPr>
        <p:txBody>
          <a:bodyPr/>
          <a:lstStyle/>
          <a:p>
            <a:pPr algn="r" rtl="1" eaLnBrk="1" hangingPunct="1"/>
            <a:r>
              <a:rPr lang="fa-IR" sz="2400" smtClean="0"/>
              <a:t>1- هیچگاه هر چند حریق جزئی باشد یک کپسول را به محل حریق نبرید.</a:t>
            </a:r>
          </a:p>
          <a:p>
            <a:pPr algn="r" rtl="1" eaLnBrk="1" hangingPunct="1"/>
            <a:r>
              <a:rPr lang="fa-IR" sz="2400" smtClean="0"/>
              <a:t>2- در صورت وجود نفرات دو تاسه نفر به آتش حمله کنند.</a:t>
            </a:r>
          </a:p>
          <a:p>
            <a:pPr algn="r" rtl="1" eaLnBrk="1" hangingPunct="1"/>
            <a:r>
              <a:rPr lang="fa-IR" sz="2400" smtClean="0"/>
              <a:t>3- افراد حمله کننده باید طرز کار دستگاهها را آ موزش تئوری و عملی دیده باشندو هر ساله در باز آ موزی و مانور شرکت نمایند.</a:t>
            </a:r>
          </a:p>
          <a:p>
            <a:pPr algn="r" rtl="1" eaLnBrk="1" hangingPunct="1"/>
            <a:endParaRPr lang="fa-IR" sz="2400" smtClean="0"/>
          </a:p>
          <a:p>
            <a:pPr algn="r" rtl="1" eaLnBrk="1" hangingPunct="1"/>
            <a:r>
              <a:rPr lang="fa-IR" sz="2400" smtClean="0"/>
              <a:t>4- پس از مصرف دستگاه سریعا آ نرا شارژ نمائیدزیر حریق هیچگاه خبر نمی کند .</a:t>
            </a:r>
            <a:endParaRPr lang="en-US" sz="2400" smtClean="0">
              <a:cs typeface="Times New Roman" pitchFamily="18" charset="0"/>
            </a:endParaRPr>
          </a:p>
        </p:txBody>
      </p:sp>
      <p:pic>
        <p:nvPicPr>
          <p:cNvPr id="90116" name="Picture 4" descr="F:\آتش نشانی\mash2.jpg"/>
          <p:cNvPicPr>
            <a:picLocks noChangeAspect="1" noChangeArrowheads="1"/>
          </p:cNvPicPr>
          <p:nvPr/>
        </p:nvPicPr>
        <p:blipFill>
          <a:blip r:embed="rId2" cstate="print"/>
          <a:srcRect/>
          <a:stretch>
            <a:fillRect/>
          </a:stretch>
        </p:blipFill>
        <p:spPr bwMode="auto">
          <a:xfrm>
            <a:off x="295275" y="1890713"/>
            <a:ext cx="3800475" cy="3800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3"/>
          <p:cNvSpPr>
            <a:spLocks noGrp="1" noChangeArrowheads="1"/>
          </p:cNvSpPr>
          <p:nvPr>
            <p:ph idx="1"/>
          </p:nvPr>
        </p:nvSpPr>
        <p:spPr>
          <a:solidFill>
            <a:schemeClr val="accent2">
              <a:lumMod val="20000"/>
              <a:lumOff val="80000"/>
            </a:schemeClr>
          </a:solidFill>
        </p:spPr>
        <p:txBody>
          <a:bodyPr/>
          <a:lstStyle/>
          <a:p>
            <a:pPr algn="r" rtl="1" eaLnBrk="1" hangingPunct="1">
              <a:lnSpc>
                <a:spcPct val="90000"/>
              </a:lnSpc>
              <a:defRPr/>
            </a:pPr>
            <a:r>
              <a:rPr lang="fa-IR" dirty="0" smtClean="0"/>
              <a:t>5-از ضربه زدن شدید به دستگاهها باید جدا خودداری شود</a:t>
            </a:r>
          </a:p>
          <a:p>
            <a:pPr algn="r" rtl="1" eaLnBrk="1" hangingPunct="1">
              <a:lnSpc>
                <a:spcPct val="90000"/>
              </a:lnSpc>
              <a:defRPr/>
            </a:pPr>
            <a:r>
              <a:rPr lang="fa-IR" dirty="0" smtClean="0"/>
              <a:t>6- باید همیشه از آ ماده بکار بودن دستگاهها مطمئن بود.</a:t>
            </a:r>
          </a:p>
          <a:p>
            <a:pPr algn="r" rtl="1" eaLnBrk="1" hangingPunct="1">
              <a:lnSpc>
                <a:spcPct val="90000"/>
              </a:lnSpc>
              <a:defRPr/>
            </a:pPr>
            <a:endParaRPr lang="fa-IR" dirty="0" smtClean="0"/>
          </a:p>
          <a:p>
            <a:pPr algn="r" rtl="1" eaLnBrk="1" hangingPunct="1">
              <a:lnSpc>
                <a:spcPct val="90000"/>
              </a:lnSpc>
              <a:defRPr/>
            </a:pPr>
            <a:r>
              <a:rPr lang="fa-IR" dirty="0" smtClean="0"/>
              <a:t>7- دستگاهها باید در فاصله ای نسبت بهم نصب شوند که</a:t>
            </a:r>
          </a:p>
          <a:p>
            <a:pPr algn="r" rtl="1" eaLnBrk="1" hangingPunct="1">
              <a:lnSpc>
                <a:spcPct val="90000"/>
              </a:lnSpc>
              <a:defRPr/>
            </a:pPr>
            <a:r>
              <a:rPr lang="fa-IR" dirty="0" smtClean="0"/>
              <a:t>    در صورت احتیاج به آ نها فاصله پیمایش بیشتر از 30</a:t>
            </a:r>
          </a:p>
          <a:p>
            <a:pPr algn="r" rtl="1" eaLnBrk="1" hangingPunct="1">
              <a:lnSpc>
                <a:spcPct val="90000"/>
              </a:lnSpc>
              <a:defRPr/>
            </a:pPr>
            <a:r>
              <a:rPr lang="fa-IR" dirty="0" smtClean="0"/>
              <a:t>    متر نباشد.</a:t>
            </a:r>
          </a:p>
          <a:p>
            <a:pPr algn="r" rtl="1" eaLnBrk="1" hangingPunct="1">
              <a:lnSpc>
                <a:spcPct val="90000"/>
              </a:lnSpc>
              <a:defRPr/>
            </a:pPr>
            <a:r>
              <a:rPr lang="fa-IR" dirty="0" smtClean="0"/>
              <a:t>8- ظرفیت خاموش کننده هر مکان باید مناسب با توان بدنی</a:t>
            </a:r>
          </a:p>
          <a:p>
            <a:pPr algn="r" rtl="1" eaLnBrk="1" hangingPunct="1">
              <a:lnSpc>
                <a:spcPct val="90000"/>
              </a:lnSpc>
              <a:defRPr/>
            </a:pPr>
            <a:r>
              <a:rPr lang="fa-IR" dirty="0" smtClean="0"/>
              <a:t>    اشخاص استفاده کننده باشدو سالیانه امتحانات عملی را داده باشند.</a:t>
            </a:r>
            <a:endParaRPr lang="en-US" dirty="0" smtClean="0">
              <a:cs typeface="Times New Roman" pitchFamily="18"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3"/>
          <p:cNvSpPr>
            <a:spLocks noGrp="1" noChangeArrowheads="1"/>
          </p:cNvSpPr>
          <p:nvPr>
            <p:ph idx="1"/>
          </p:nvPr>
        </p:nvSpPr>
        <p:spPr>
          <a:solidFill>
            <a:schemeClr val="accent5">
              <a:lumMod val="60000"/>
              <a:lumOff val="40000"/>
            </a:schemeClr>
          </a:solidFill>
        </p:spPr>
        <p:txBody>
          <a:bodyPr/>
          <a:lstStyle/>
          <a:p>
            <a:pPr algn="r" rtl="1" eaLnBrk="1" hangingPunct="1">
              <a:defRPr/>
            </a:pPr>
            <a:r>
              <a:rPr lang="fa-IR" dirty="0" smtClean="0"/>
              <a:t>9- در آ تش سوزی فضای باز باید سعی نمود در صورت امکان پشت به باد با حریق مبارزه کرد و در فضای بسته. </a:t>
            </a:r>
          </a:p>
          <a:p>
            <a:pPr algn="r" rtl="1" eaLnBrk="1" hangingPunct="1">
              <a:defRPr/>
            </a:pPr>
            <a:r>
              <a:rPr lang="fa-IR" dirty="0" smtClean="0"/>
              <a:t>نباید اجازه داد آ تش بین راه خروج و آ تش نشان را سد نماید که آ تش نشان در محاصره آتش قرار بگیرد.</a:t>
            </a:r>
          </a:p>
          <a:p>
            <a:pPr algn="r" rtl="1" eaLnBrk="1" hangingPunct="1">
              <a:defRPr/>
            </a:pPr>
            <a:r>
              <a:rPr lang="fa-IR" dirty="0" smtClean="0"/>
              <a:t>10- باید توجه داشت در حریق جامدات معمولی پودرنمی تواند داخل تل اینگونه مواد رخنه کند لذا ضروری است بعد از فرو نشاندن آ تش با روشهای دیگر از قبیل جداسازی و سرد کردن با ادامه حریق مبارزه کرد.</a:t>
            </a:r>
            <a:endParaRPr lang="en-US" dirty="0" smtClean="0">
              <a:cs typeface="Times New Roman" pitchFamily="18"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3"/>
          <p:cNvSpPr>
            <a:spLocks noGrp="1" noChangeArrowheads="1"/>
          </p:cNvSpPr>
          <p:nvPr>
            <p:ph idx="1"/>
          </p:nvPr>
        </p:nvSpPr>
        <p:spPr>
          <a:solidFill>
            <a:schemeClr val="accent5">
              <a:lumMod val="60000"/>
              <a:lumOff val="40000"/>
            </a:schemeClr>
          </a:solidFill>
        </p:spPr>
        <p:txBody>
          <a:bodyPr/>
          <a:lstStyle/>
          <a:p>
            <a:pPr algn="r" rtl="1" eaLnBrk="1" hangingPunct="1">
              <a:lnSpc>
                <a:spcPct val="90000"/>
              </a:lnSpc>
              <a:defRPr/>
            </a:pPr>
            <a:r>
              <a:rPr lang="fa-IR" sz="2400" dirty="0" smtClean="0"/>
              <a:t>11- در استفاده از پودر باید به صورتی عمل کرد که راندن و خفه کردن شعله تواما انجام گیرداین عمل میسر نیست مگر با تکان دادن سریع دستی که سر لوله پودر</a:t>
            </a:r>
          </a:p>
          <a:p>
            <a:pPr algn="r" rtl="1" eaLnBrk="1" hangingPunct="1">
              <a:lnSpc>
                <a:spcPct val="90000"/>
              </a:lnSpc>
              <a:defRPr/>
            </a:pPr>
            <a:r>
              <a:rPr lang="fa-IR" sz="2400" dirty="0" smtClean="0"/>
              <a:t>پاش در آ ن قرار دارد به چپ و راست</a:t>
            </a:r>
          </a:p>
          <a:p>
            <a:pPr algn="r" rtl="1" eaLnBrk="1" hangingPunct="1">
              <a:lnSpc>
                <a:spcPct val="90000"/>
              </a:lnSpc>
              <a:defRPr/>
            </a:pPr>
            <a:r>
              <a:rPr lang="fa-IR" sz="2400" dirty="0" smtClean="0"/>
              <a:t>12- برای اطفا ء مایعات نباید ماده اطفائی را به صورتی به مایع پاشید که فشار ماده اطفائی سبب به خارج ریختن مایع  وگستر ش حریق شود</a:t>
            </a:r>
          </a:p>
          <a:p>
            <a:pPr algn="r" rtl="1" eaLnBrk="1" hangingPunct="1">
              <a:lnSpc>
                <a:spcPct val="90000"/>
              </a:lnSpc>
              <a:defRPr/>
            </a:pPr>
            <a:r>
              <a:rPr lang="fa-IR" sz="2400" dirty="0" smtClean="0"/>
              <a:t>13- در حریق های روی سطوح عمودی آ تش را از پائین </a:t>
            </a:r>
          </a:p>
          <a:p>
            <a:pPr algn="r" rtl="1" eaLnBrk="1" hangingPunct="1">
              <a:lnSpc>
                <a:spcPct val="90000"/>
              </a:lnSpc>
              <a:defRPr/>
            </a:pPr>
            <a:r>
              <a:rPr lang="fa-IR" sz="2400" dirty="0" smtClean="0"/>
              <a:t> به بالا خاموش می کنیم </a:t>
            </a:r>
          </a:p>
          <a:p>
            <a:pPr algn="r" rtl="1" eaLnBrk="1" hangingPunct="1">
              <a:lnSpc>
                <a:spcPct val="90000"/>
              </a:lnSpc>
              <a:defRPr/>
            </a:pPr>
            <a:r>
              <a:rPr lang="fa-IR" sz="2400" dirty="0" smtClean="0"/>
              <a:t>14- در سطوح افقی از جلو خود شروع و با عقب راندن آ تش به </a:t>
            </a:r>
          </a:p>
          <a:p>
            <a:pPr algn="r" rtl="1" eaLnBrk="1" hangingPunct="1">
              <a:lnSpc>
                <a:spcPct val="90000"/>
              </a:lnSpc>
              <a:defRPr/>
            </a:pPr>
            <a:r>
              <a:rPr lang="fa-IR" sz="2400" dirty="0" smtClean="0"/>
              <a:t> پیشروی خود ادامه می دهیم</a:t>
            </a:r>
          </a:p>
          <a:p>
            <a:pPr algn="r" rtl="1" eaLnBrk="1" hangingPunct="1">
              <a:lnSpc>
                <a:spcPct val="90000"/>
              </a:lnSpc>
              <a:defRPr/>
            </a:pPr>
            <a:r>
              <a:rPr lang="fa-IR" sz="2400" dirty="0" smtClean="0"/>
              <a:t>15- در هر حال خونسردی خود را حفظ کنبد</a:t>
            </a:r>
            <a:endParaRPr lang="en-US" sz="2400" dirty="0" smtClean="0">
              <a:cs typeface="Times New Roman" pitchFamily="18" charset="0"/>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fa-IR" smtClean="0">
                <a:cs typeface="B Titr" pitchFamily="2" charset="-78"/>
              </a:rPr>
              <a:t>وسایل چرخدار</a:t>
            </a:r>
            <a:endParaRPr lang="en-US" smtClean="0">
              <a:cs typeface="B Titr" pitchFamily="2" charset="-78"/>
            </a:endParaRPr>
          </a:p>
        </p:txBody>
      </p:sp>
      <p:sp>
        <p:nvSpPr>
          <p:cNvPr id="94211" name="Rectangle 3"/>
          <p:cNvSpPr>
            <a:spLocks noGrp="1" noChangeArrowheads="1"/>
          </p:cNvSpPr>
          <p:nvPr>
            <p:ph sz="half" idx="2"/>
          </p:nvPr>
        </p:nvSpPr>
        <p:spPr>
          <a:xfrm>
            <a:off x="4300538" y="1347788"/>
            <a:ext cx="4614862" cy="5248275"/>
          </a:xfrm>
        </p:spPr>
        <p:txBody>
          <a:bodyPr/>
          <a:lstStyle/>
          <a:p>
            <a:pPr algn="r" rtl="1" eaLnBrk="1" hangingPunct="1"/>
            <a:r>
              <a:rPr lang="fa-IR" smtClean="0"/>
              <a:t>گروه دیگری از خاموش کننده ها که بعلت سنگینی قابل حمل بر روی عضله و استخوانبندی آ تش نشان نیستند </a:t>
            </a:r>
          </a:p>
          <a:p>
            <a:pPr algn="r" rtl="1" eaLnBrk="1" hangingPunct="1"/>
            <a:r>
              <a:rPr lang="fa-IR" smtClean="0"/>
              <a:t> چرخ استفاده میکنند که برای عملیات حداقل د و نفر مورد نیاز است</a:t>
            </a:r>
          </a:p>
          <a:p>
            <a:pPr algn="r" rtl="1" eaLnBrk="1" hangingPunct="1"/>
            <a:r>
              <a:rPr lang="fa-IR" smtClean="0"/>
              <a:t>ولی دستگاه اطفائی تفاوتی با کپسولها نداردو در حریق های گسترده تر نیز مورد استفاده قرار میگیرند</a:t>
            </a:r>
            <a:endParaRPr lang="en-US" smtClean="0">
              <a:cs typeface="Times New Roman" pitchFamily="18" charset="0"/>
            </a:endParaRPr>
          </a:p>
        </p:txBody>
      </p:sp>
      <p:pic>
        <p:nvPicPr>
          <p:cNvPr id="94212" name="Picture 4" descr="C:\Users\HP\Pictures\06012010342.jpg"/>
          <p:cNvPicPr>
            <a:picLocks noChangeAspect="1" noChangeArrowheads="1"/>
          </p:cNvPicPr>
          <p:nvPr/>
        </p:nvPicPr>
        <p:blipFill>
          <a:blip r:embed="rId2" cstate="print"/>
          <a:srcRect/>
          <a:stretch>
            <a:fillRect/>
          </a:stretch>
        </p:blipFill>
        <p:spPr bwMode="auto">
          <a:xfrm>
            <a:off x="228600" y="1166813"/>
            <a:ext cx="3619500" cy="4967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fa-IR" smtClean="0">
                <a:cs typeface="B Titr" pitchFamily="2" charset="-78"/>
              </a:rPr>
              <a:t>وسایل دستی ثابت</a:t>
            </a:r>
            <a:endParaRPr lang="en-US" smtClean="0">
              <a:cs typeface="B Titr" pitchFamily="2" charset="-78"/>
            </a:endParaRPr>
          </a:p>
        </p:txBody>
      </p:sp>
      <p:sp>
        <p:nvSpPr>
          <p:cNvPr id="95235" name="Rectangle 3"/>
          <p:cNvSpPr>
            <a:spLocks noGrp="1" noChangeArrowheads="1"/>
          </p:cNvSpPr>
          <p:nvPr>
            <p:ph idx="1"/>
          </p:nvPr>
        </p:nvSpPr>
        <p:spPr/>
        <p:txBody>
          <a:bodyPr/>
          <a:lstStyle/>
          <a:p>
            <a:pPr algn="r" rtl="1" eaLnBrk="1" hangingPunct="1"/>
            <a:r>
              <a:rPr lang="fa-IR" sz="2800" smtClean="0"/>
              <a:t>این گروه از وسایل شامل جعبه آ تش نشانی – </a:t>
            </a:r>
            <a:r>
              <a:rPr lang="en-US" sz="2800" smtClean="0">
                <a:cs typeface="Times New Roman" pitchFamily="18" charset="0"/>
              </a:rPr>
              <a:t>FIRE BOX</a:t>
            </a:r>
            <a:r>
              <a:rPr lang="fa-IR" sz="2800" smtClean="0"/>
              <a:t> قرقره – </a:t>
            </a:r>
            <a:r>
              <a:rPr lang="en-US" sz="2800" smtClean="0">
                <a:cs typeface="Times New Roman" pitchFamily="18" charset="0"/>
              </a:rPr>
              <a:t>HOSE REEL</a:t>
            </a:r>
            <a:r>
              <a:rPr lang="fa-IR" sz="2800" smtClean="0"/>
              <a:t> – هایدرنت ها و بالا</a:t>
            </a:r>
          </a:p>
          <a:p>
            <a:pPr algn="r" rtl="1" eaLnBrk="1" hangingPunct="1"/>
            <a:r>
              <a:rPr lang="fa-IR" sz="2800" smtClean="0"/>
              <a:t>دهنده ها میباشد</a:t>
            </a:r>
          </a:p>
          <a:p>
            <a:pPr algn="r" rtl="1" eaLnBrk="1" hangingPunct="1"/>
            <a:r>
              <a:rPr lang="fa-IR" sz="2800" b="1" smtClean="0">
                <a:solidFill>
                  <a:srgbClr val="FF0000"/>
                </a:solidFill>
              </a:rPr>
              <a:t>جعبه آ تش نشانی</a:t>
            </a:r>
          </a:p>
          <a:p>
            <a:pPr algn="r" rtl="1" eaLnBrk="1" hangingPunct="1"/>
            <a:r>
              <a:rPr lang="fa-IR" sz="2800" smtClean="0"/>
              <a:t>معمولا در ساختمانها و مراکز مختلف روی دیوار یا داخل دیوار تعبیه میگردند</a:t>
            </a:r>
          </a:p>
          <a:p>
            <a:pPr algn="r" rtl="1" eaLnBrk="1" hangingPunct="1"/>
            <a:r>
              <a:rPr lang="fa-IR" sz="2800" smtClean="0"/>
              <a:t>طول هوز  آنها طبق استاندار د ایران 20 متر و قطر 5/1</a:t>
            </a:r>
          </a:p>
          <a:p>
            <a:pPr algn="r" rtl="1" eaLnBrk="1" hangingPunct="1"/>
            <a:r>
              <a:rPr lang="fa-IR" sz="2800" smtClean="0"/>
              <a:t>یا 5/2 اینچ است هوز روی قرقره پیچیده و نگهداری میگردد</a:t>
            </a:r>
            <a:endParaRPr lang="en-US" sz="2800" smtClean="0">
              <a:cs typeface="Times New Roman" pitchFamily="18"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fa-IR" smtClean="0">
                <a:cs typeface="B Titr" pitchFamily="2" charset="-78"/>
              </a:rPr>
              <a:t>منظور از جعبه های آ تش نشانی </a:t>
            </a:r>
            <a:endParaRPr lang="en-US" smtClean="0">
              <a:cs typeface="B Titr" pitchFamily="2" charset="-78"/>
            </a:endParaRPr>
          </a:p>
        </p:txBody>
      </p:sp>
      <p:sp>
        <p:nvSpPr>
          <p:cNvPr id="96259" name="Rectangle 3"/>
          <p:cNvSpPr>
            <a:spLocks noGrp="1" noChangeArrowheads="1"/>
          </p:cNvSpPr>
          <p:nvPr>
            <p:ph sz="half" idx="2"/>
          </p:nvPr>
        </p:nvSpPr>
        <p:spPr>
          <a:xfrm>
            <a:off x="3938588" y="1600200"/>
            <a:ext cx="4748212" cy="4495800"/>
          </a:xfrm>
        </p:spPr>
        <p:txBody>
          <a:bodyPr/>
          <a:lstStyle/>
          <a:p>
            <a:pPr algn="r" rtl="1" eaLnBrk="1" hangingPunct="1">
              <a:lnSpc>
                <a:spcPct val="80000"/>
              </a:lnSpc>
            </a:pPr>
            <a:r>
              <a:rPr lang="fa-IR" sz="2000" smtClean="0"/>
              <a:t>1- استفاده ساکنان هنگام بروز حریق</a:t>
            </a:r>
          </a:p>
          <a:p>
            <a:pPr algn="r" rtl="1" eaLnBrk="1" hangingPunct="1">
              <a:lnSpc>
                <a:spcPct val="80000"/>
              </a:lnSpc>
            </a:pPr>
            <a:r>
              <a:rPr lang="fa-IR" sz="2000" smtClean="0"/>
              <a:t>2- استفاده مامورین آ تش نشانی </a:t>
            </a:r>
          </a:p>
          <a:p>
            <a:pPr algn="r" rtl="1" eaLnBrk="1" hangingPunct="1">
              <a:lnSpc>
                <a:spcPct val="80000"/>
              </a:lnSpc>
            </a:pPr>
            <a:r>
              <a:rPr lang="fa-IR" sz="2000" smtClean="0"/>
              <a:t>  </a:t>
            </a:r>
            <a:r>
              <a:rPr lang="fa-IR" sz="2000" b="1" smtClean="0">
                <a:solidFill>
                  <a:srgbClr val="FF0000"/>
                </a:solidFill>
              </a:rPr>
              <a:t>مزیت</a:t>
            </a:r>
          </a:p>
          <a:p>
            <a:pPr algn="r" rtl="1" eaLnBrk="1" hangingPunct="1">
              <a:lnSpc>
                <a:spcPct val="80000"/>
              </a:lnSpc>
            </a:pPr>
            <a:r>
              <a:rPr lang="fa-IR" sz="2000" smtClean="0"/>
              <a:t>1- ارزان بودن </a:t>
            </a:r>
          </a:p>
          <a:p>
            <a:pPr algn="r" rtl="1" eaLnBrk="1" hangingPunct="1">
              <a:lnSpc>
                <a:spcPct val="80000"/>
              </a:lnSpc>
            </a:pPr>
            <a:r>
              <a:rPr lang="fa-IR" sz="2000" smtClean="0"/>
              <a:t>2- استفاده از آ ب لوله کشی که یا بصورت مجزا از آ ب </a:t>
            </a:r>
          </a:p>
          <a:p>
            <a:pPr algn="r" rtl="1" eaLnBrk="1" hangingPunct="1">
              <a:lnSpc>
                <a:spcPct val="80000"/>
              </a:lnSpc>
            </a:pPr>
            <a:r>
              <a:rPr lang="fa-IR" sz="2000" smtClean="0"/>
              <a:t>    خام تامین میگردد و یا ازآ ب تصفیه شهری</a:t>
            </a:r>
          </a:p>
          <a:p>
            <a:pPr algn="r" rtl="1" eaLnBrk="1" hangingPunct="1">
              <a:lnSpc>
                <a:spcPct val="80000"/>
              </a:lnSpc>
            </a:pPr>
            <a:r>
              <a:rPr lang="fa-IR" sz="2000" smtClean="0"/>
              <a:t>3- خطر نا ک نبودن</a:t>
            </a:r>
          </a:p>
          <a:p>
            <a:pPr algn="r" rtl="1" eaLnBrk="1" hangingPunct="1">
              <a:lnSpc>
                <a:spcPct val="80000"/>
              </a:lnSpc>
            </a:pPr>
            <a:r>
              <a:rPr lang="fa-IR" sz="2000" smtClean="0"/>
              <a:t>4- در دسترس بودن و امکان پذیری آ سان</a:t>
            </a:r>
          </a:p>
          <a:p>
            <a:pPr algn="r" rtl="1" eaLnBrk="1" hangingPunct="1">
              <a:lnSpc>
                <a:spcPct val="80000"/>
              </a:lnSpc>
            </a:pPr>
            <a:r>
              <a:rPr lang="fa-IR" sz="2000" smtClean="0"/>
              <a:t> </a:t>
            </a:r>
            <a:r>
              <a:rPr lang="fa-IR" sz="2000" b="1" smtClean="0">
                <a:solidFill>
                  <a:srgbClr val="FF0000"/>
                </a:solidFill>
              </a:rPr>
              <a:t> معایب</a:t>
            </a:r>
          </a:p>
          <a:p>
            <a:pPr algn="r" rtl="1" eaLnBrk="1" hangingPunct="1">
              <a:lnSpc>
                <a:spcPct val="80000"/>
              </a:lnSpc>
            </a:pPr>
            <a:r>
              <a:rPr lang="fa-IR" sz="2000" smtClean="0"/>
              <a:t>ا سنگینی و فشار زیاد آ ب که امکان بکار گیری توسط افراد ناتوان </a:t>
            </a:r>
          </a:p>
          <a:p>
            <a:pPr algn="r" rtl="1" eaLnBrk="1" hangingPunct="1">
              <a:lnSpc>
                <a:spcPct val="80000"/>
              </a:lnSpc>
            </a:pPr>
            <a:r>
              <a:rPr lang="fa-IR" sz="2000" smtClean="0"/>
              <a:t>  و آ موزش ندیده مشکل است </a:t>
            </a:r>
          </a:p>
          <a:p>
            <a:pPr algn="r" rtl="1" eaLnBrk="1" hangingPunct="1">
              <a:lnSpc>
                <a:spcPct val="80000"/>
              </a:lnSpc>
            </a:pPr>
            <a:r>
              <a:rPr lang="fa-IR" sz="2000" smtClean="0"/>
              <a:t>2 – نشتی شدن و امکان ترکیدگی لوله در حالت  عادی و یا خصوصا عملیاتی</a:t>
            </a:r>
            <a:endParaRPr lang="en-US" sz="2000" smtClean="0">
              <a:cs typeface="Times New Roman" pitchFamily="18" charset="0"/>
            </a:endParaRPr>
          </a:p>
        </p:txBody>
      </p:sp>
      <p:pic>
        <p:nvPicPr>
          <p:cNvPr id="96260" name="Picture 4" descr="F:\آتش نشانی\011-fireboxs.gif"/>
          <p:cNvPicPr>
            <a:picLocks noChangeAspect="1" noChangeArrowheads="1"/>
          </p:cNvPicPr>
          <p:nvPr/>
        </p:nvPicPr>
        <p:blipFill>
          <a:blip r:embed="rId2" cstate="print"/>
          <a:srcRect/>
          <a:stretch>
            <a:fillRect/>
          </a:stretch>
        </p:blipFill>
        <p:spPr bwMode="auto">
          <a:xfrm>
            <a:off x="228600" y="1709738"/>
            <a:ext cx="3438525" cy="345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fa-IR" smtClean="0">
                <a:cs typeface="B Titr" pitchFamily="2" charset="-78"/>
              </a:rPr>
              <a:t>تعداد فایر باکس ها در ساختمان</a:t>
            </a:r>
            <a:endParaRPr lang="en-US" smtClean="0">
              <a:cs typeface="B Titr" pitchFamily="2" charset="-78"/>
            </a:endParaRPr>
          </a:p>
        </p:txBody>
      </p:sp>
      <p:sp>
        <p:nvSpPr>
          <p:cNvPr id="97283" name="Rectangle 3"/>
          <p:cNvSpPr>
            <a:spLocks noGrp="1" noChangeArrowheads="1"/>
          </p:cNvSpPr>
          <p:nvPr>
            <p:ph idx="1"/>
          </p:nvPr>
        </p:nvSpPr>
        <p:spPr/>
        <p:txBody>
          <a:bodyPr/>
          <a:lstStyle/>
          <a:p>
            <a:pPr algn="r" rtl="1" eaLnBrk="1" hangingPunct="1"/>
            <a:r>
              <a:rPr lang="fa-IR" smtClean="0"/>
              <a:t>با توجه به اینکه طول هوز فایر باکس 17 تا 20متر میباشدو هر فایر باکس یک نیم دایره با شعاع 16 متر را پوشش میدهد </a:t>
            </a:r>
          </a:p>
          <a:p>
            <a:pPr algn="r" rtl="1" eaLnBrk="1" hangingPunct="1"/>
            <a:r>
              <a:rPr lang="en-US" smtClean="0">
                <a:cs typeface="Times New Roman" pitchFamily="18" charset="0"/>
              </a:rPr>
              <a:t>A= 400m2</a:t>
            </a:r>
          </a:p>
          <a:p>
            <a:pPr algn="r" rtl="1" eaLnBrk="1" hangingPunct="1"/>
            <a:r>
              <a:rPr lang="en-US" smtClean="0">
                <a:cs typeface="Times New Roman" pitchFamily="18" charset="0"/>
              </a:rPr>
              <a:t> </a:t>
            </a:r>
            <a:r>
              <a:rPr lang="fa-IR" smtClean="0"/>
              <a:t> صورتیکه ساختمانی2300 متر زیر بنا داشته باشد تعداد</a:t>
            </a:r>
          </a:p>
          <a:p>
            <a:pPr algn="r" rtl="1" eaLnBrk="1" hangingPunct="1"/>
            <a:r>
              <a:rPr lang="fa-IR" smtClean="0"/>
              <a:t>6 عددفایر باکس نیاز دارد</a:t>
            </a:r>
            <a:endParaRPr lang="el-GR" smtClean="0">
              <a:cs typeface="Times New Roman" pitchFamily="18" charset="0"/>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fa-IR" smtClean="0"/>
              <a:t>قرقره آ تش نشانی</a:t>
            </a:r>
            <a:endParaRPr lang="en-US" smtClean="0">
              <a:cs typeface="Arial" charset="0"/>
            </a:endParaRPr>
          </a:p>
        </p:txBody>
      </p:sp>
      <p:sp>
        <p:nvSpPr>
          <p:cNvPr id="98307" name="Rectangle 3"/>
          <p:cNvSpPr>
            <a:spLocks noGrp="1" noChangeArrowheads="1"/>
          </p:cNvSpPr>
          <p:nvPr>
            <p:ph sz="half" idx="2"/>
          </p:nvPr>
        </p:nvSpPr>
        <p:spPr>
          <a:xfrm>
            <a:off x="4119563" y="1528763"/>
            <a:ext cx="4705350" cy="4495800"/>
          </a:xfrm>
        </p:spPr>
        <p:txBody>
          <a:bodyPr/>
          <a:lstStyle/>
          <a:p>
            <a:pPr algn="r" rtl="1" eaLnBrk="1" hangingPunct="1"/>
            <a:r>
              <a:rPr lang="fa-IR" smtClean="0"/>
              <a:t>را حتی کاربرد آ ن توسط افراد عادی و تامین آ ب با فشار معمولی از خصوصیات آ نهاست.</a:t>
            </a:r>
          </a:p>
          <a:p>
            <a:pPr algn="r" rtl="1" eaLnBrk="1" hangingPunct="1">
              <a:buFontTx/>
              <a:buNone/>
            </a:pPr>
            <a:endParaRPr lang="en-US" smtClean="0">
              <a:cs typeface="Times New Roman" pitchFamily="18" charset="0"/>
            </a:endParaRPr>
          </a:p>
        </p:txBody>
      </p:sp>
      <p:pic>
        <p:nvPicPr>
          <p:cNvPr id="98308" name="Picture 5" descr="F:\آتش نشانی\imeni-sepahan (10)(1).jpg"/>
          <p:cNvPicPr>
            <a:picLocks noChangeAspect="1" noChangeArrowheads="1"/>
          </p:cNvPicPr>
          <p:nvPr/>
        </p:nvPicPr>
        <p:blipFill>
          <a:blip r:embed="rId2" cstate="print"/>
          <a:srcRect/>
          <a:stretch>
            <a:fillRect/>
          </a:stretch>
        </p:blipFill>
        <p:spPr bwMode="auto">
          <a:xfrm>
            <a:off x="862013" y="2071688"/>
            <a:ext cx="2300287" cy="30702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500063" y="985838"/>
            <a:ext cx="8324850" cy="5248275"/>
          </a:xfrm>
          <a:solidFill>
            <a:schemeClr val="tx1"/>
          </a:solidFill>
        </p:spPr>
        <p:txBody>
          <a:bodyPr/>
          <a:lstStyle/>
          <a:p>
            <a:pPr algn="ctr" rtl="1" eaLnBrk="1" hangingPunct="1"/>
            <a:r>
              <a:rPr lang="fa-IR" sz="3600" smtClean="0">
                <a:solidFill>
                  <a:schemeClr val="bg2"/>
                </a:solidFill>
              </a:rPr>
              <a:t>هنگامي كه اين جريان از مصالح ساختماني يا درزها و شكاف ها عبور مي كند انرژي آن تبديل به گرمامي شود كه در واكنش با آ ب يا مصالح ساختماني توليد گازهاي بسيار داغ كرده در اين حالت آ ذرخش باعث آ تش سوزي و تخريب ساختمان مي گردد</a:t>
            </a:r>
          </a:p>
          <a:p>
            <a:pPr algn="ctr" rtl="1" eaLnBrk="1" hangingPunct="1"/>
            <a:endParaRPr lang="en-US" sz="3600" smtClean="0">
              <a:solidFill>
                <a:schemeClr val="bg2"/>
              </a:solidFill>
              <a:cs typeface="Times New Roman" pitchFamily="18"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endParaRPr lang="en-US" smtClean="0">
              <a:solidFill>
                <a:srgbClr val="7B9899"/>
              </a:solidFill>
              <a:cs typeface="Arial" charset="0"/>
            </a:endParaRPr>
          </a:p>
        </p:txBody>
      </p:sp>
      <p:pic>
        <p:nvPicPr>
          <p:cNvPr id="99331" name="Picture 5" descr="F:\آتش نشانی\13149912021.jpg"/>
          <p:cNvPicPr>
            <a:picLocks noGrp="1" noChangeAspect="1" noChangeArrowheads="1"/>
          </p:cNvPicPr>
          <p:nvPr>
            <p:ph idx="1"/>
          </p:nvPr>
        </p:nvPicPr>
        <p:blipFill>
          <a:blip r:embed="rId2" cstate="print"/>
          <a:srcRect/>
          <a:stretch>
            <a:fillRect/>
          </a:stretch>
        </p:blipFill>
        <p:spPr>
          <a:xfrm>
            <a:off x="2032000" y="1646238"/>
            <a:ext cx="5080000" cy="4432300"/>
          </a:xfr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fa-IR" sz="4000" b="1" smtClean="0">
                <a:cs typeface="B Titr" pitchFamily="2" charset="-78"/>
              </a:rPr>
              <a:t>هایدرانت ها</a:t>
            </a:r>
            <a:br>
              <a:rPr lang="fa-IR" sz="4000" b="1" smtClean="0">
                <a:cs typeface="B Titr" pitchFamily="2" charset="-78"/>
              </a:rPr>
            </a:br>
            <a:endParaRPr lang="en-US" sz="4000" b="1" smtClean="0">
              <a:cs typeface="B Titr" pitchFamily="2" charset="-78"/>
            </a:endParaRPr>
          </a:p>
        </p:txBody>
      </p:sp>
      <p:sp>
        <p:nvSpPr>
          <p:cNvPr id="100355" name="Text Placeholder 3"/>
          <p:cNvSpPr>
            <a:spLocks noGrp="1"/>
          </p:cNvSpPr>
          <p:nvPr>
            <p:ph type="body" sz="half" idx="1"/>
          </p:nvPr>
        </p:nvSpPr>
        <p:spPr/>
        <p:txBody>
          <a:bodyPr/>
          <a:lstStyle/>
          <a:p>
            <a:endParaRPr lang="en-US" smtClean="0"/>
          </a:p>
        </p:txBody>
      </p:sp>
      <p:sp>
        <p:nvSpPr>
          <p:cNvPr id="100356" name="Rectangle 3"/>
          <p:cNvSpPr>
            <a:spLocks noGrp="1" noChangeArrowheads="1"/>
          </p:cNvSpPr>
          <p:nvPr>
            <p:ph sz="half" idx="2"/>
          </p:nvPr>
        </p:nvSpPr>
        <p:spPr>
          <a:xfrm>
            <a:off x="4648200" y="1600200"/>
            <a:ext cx="4357688" cy="4495800"/>
          </a:xfrm>
        </p:spPr>
        <p:txBody>
          <a:bodyPr/>
          <a:lstStyle/>
          <a:p>
            <a:pPr algn="r" rtl="1" eaLnBrk="1" hangingPunct="1"/>
            <a:r>
              <a:rPr lang="fa-IR" smtClean="0"/>
              <a:t>معمولا در مراکز مختلف و کارخانجات که دارای لوله کشی آ ب آ تش نشانی هستند در فواصل مورد نیاز شاخه ای جدا وانشعابی از آ ن گرفته میشود که در زمان نیاز آ تش نشانان بتوانند از آ ب با فشار بالا استفاده نمایند</a:t>
            </a:r>
          </a:p>
          <a:p>
            <a:pPr algn="r" rtl="1" eaLnBrk="1" hangingPunct="1"/>
            <a:r>
              <a:rPr lang="fa-IR" smtClean="0"/>
              <a:t>فشار مورد نیاز از منابع تامین میگردد</a:t>
            </a:r>
          </a:p>
          <a:p>
            <a:pPr algn="r" rtl="1" eaLnBrk="1" hangingPunct="1"/>
            <a:r>
              <a:rPr lang="fa-IR" smtClean="0"/>
              <a:t>1- پمپ</a:t>
            </a:r>
          </a:p>
          <a:p>
            <a:pPr algn="r" rtl="1" eaLnBrk="1" hangingPunct="1"/>
            <a:r>
              <a:rPr lang="fa-IR" smtClean="0"/>
              <a:t>2- مخازن مرتفع </a:t>
            </a:r>
          </a:p>
          <a:p>
            <a:pPr algn="r" rtl="1" eaLnBrk="1" hangingPunct="1"/>
            <a:r>
              <a:rPr lang="fa-IR" smtClean="0"/>
              <a:t>3- مخازن تحت فشار</a:t>
            </a:r>
            <a:endParaRPr lang="en-US" smtClean="0">
              <a:cs typeface="Times New Roman" pitchFamily="18" charset="0"/>
            </a:endParaRPr>
          </a:p>
        </p:txBody>
      </p:sp>
      <p:pic>
        <p:nvPicPr>
          <p:cNvPr id="100357" name="Picture 4" descr="F:\آتش نشانی\129478907758401154.0.0.0.0.0.0.jpg"/>
          <p:cNvPicPr>
            <a:picLocks noChangeAspect="1" noChangeArrowheads="1"/>
          </p:cNvPicPr>
          <p:nvPr/>
        </p:nvPicPr>
        <p:blipFill>
          <a:blip r:embed="rId2" cstate="print"/>
          <a:srcRect/>
          <a:stretch>
            <a:fillRect/>
          </a:stretch>
        </p:blipFill>
        <p:spPr bwMode="auto">
          <a:xfrm>
            <a:off x="952500" y="1438275"/>
            <a:ext cx="3167063" cy="4875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endParaRPr lang="en-US" smtClean="0">
              <a:solidFill>
                <a:srgbClr val="7B9899"/>
              </a:solidFill>
              <a:cs typeface="Arial" charset="0"/>
            </a:endParaRPr>
          </a:p>
        </p:txBody>
      </p:sp>
      <p:sp>
        <p:nvSpPr>
          <p:cNvPr id="101379" name="Rectangle 3"/>
          <p:cNvSpPr>
            <a:spLocks noGrp="1" noChangeArrowheads="1"/>
          </p:cNvSpPr>
          <p:nvPr>
            <p:ph idx="1"/>
          </p:nvPr>
        </p:nvSpPr>
        <p:spPr/>
        <p:txBody>
          <a:bodyPr/>
          <a:lstStyle/>
          <a:p>
            <a:pPr eaLnBrk="1" hangingPunct="1"/>
            <a:endParaRPr lang="en-US" smtClean="0">
              <a:cs typeface="Times New Roman" pitchFamily="18" charset="0"/>
            </a:endParaRPr>
          </a:p>
        </p:txBody>
      </p:sp>
      <p:pic>
        <p:nvPicPr>
          <p:cNvPr id="101380" name="Picture 4" descr="448(3)"/>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endParaRPr lang="en-US" smtClean="0">
              <a:solidFill>
                <a:srgbClr val="7B9899"/>
              </a:solidFill>
              <a:cs typeface="Arial" charset="0"/>
            </a:endParaRPr>
          </a:p>
        </p:txBody>
      </p:sp>
      <p:sp>
        <p:nvSpPr>
          <p:cNvPr id="102403" name="Rectangle 3"/>
          <p:cNvSpPr>
            <a:spLocks noGrp="1" noChangeArrowheads="1"/>
          </p:cNvSpPr>
          <p:nvPr>
            <p:ph idx="1"/>
          </p:nvPr>
        </p:nvSpPr>
        <p:spPr/>
        <p:txBody>
          <a:bodyPr/>
          <a:lstStyle/>
          <a:p>
            <a:pPr eaLnBrk="1" hangingPunct="1"/>
            <a:endParaRPr lang="en-US" smtClean="0">
              <a:cs typeface="Times New Roman" pitchFamily="18" charset="0"/>
            </a:endParaRPr>
          </a:p>
        </p:txBody>
      </p:sp>
      <p:pic>
        <p:nvPicPr>
          <p:cNvPr id="102404" name="Picture 4" descr="449 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endParaRPr lang="en-US" smtClean="0">
              <a:solidFill>
                <a:srgbClr val="7B9899"/>
              </a:solidFill>
              <a:cs typeface="Arial" charset="0"/>
            </a:endParaRPr>
          </a:p>
        </p:txBody>
      </p:sp>
      <p:sp>
        <p:nvSpPr>
          <p:cNvPr id="103427" name="Rectangle 3"/>
          <p:cNvSpPr>
            <a:spLocks noGrp="1" noChangeArrowheads="1"/>
          </p:cNvSpPr>
          <p:nvPr>
            <p:ph idx="1"/>
          </p:nvPr>
        </p:nvSpPr>
        <p:spPr/>
        <p:txBody>
          <a:bodyPr/>
          <a:lstStyle/>
          <a:p>
            <a:pPr eaLnBrk="1" hangingPunct="1"/>
            <a:endParaRPr lang="en-US" smtClean="0">
              <a:cs typeface="Times New Roman" pitchFamily="18" charset="0"/>
            </a:endParaRPr>
          </a:p>
        </p:txBody>
      </p:sp>
      <p:pic>
        <p:nvPicPr>
          <p:cNvPr id="103428" name="Picture 4" descr="449b"/>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endParaRPr lang="en-US" smtClean="0">
              <a:solidFill>
                <a:srgbClr val="7B9899"/>
              </a:solidFill>
              <a:cs typeface="Arial" charset="0"/>
            </a:endParaRPr>
          </a:p>
        </p:txBody>
      </p:sp>
      <p:sp>
        <p:nvSpPr>
          <p:cNvPr id="104451" name="Rectangle 3"/>
          <p:cNvSpPr>
            <a:spLocks noGrp="1" noChangeArrowheads="1"/>
          </p:cNvSpPr>
          <p:nvPr>
            <p:ph idx="1"/>
          </p:nvPr>
        </p:nvSpPr>
        <p:spPr/>
        <p:txBody>
          <a:bodyPr/>
          <a:lstStyle/>
          <a:p>
            <a:pPr eaLnBrk="1" hangingPunct="1"/>
            <a:endParaRPr lang="en-US" smtClean="0">
              <a:cs typeface="Times New Roman" pitchFamily="18" charset="0"/>
            </a:endParaRPr>
          </a:p>
        </p:txBody>
      </p:sp>
      <p:pic>
        <p:nvPicPr>
          <p:cNvPr id="104452" name="Picture 4" descr="447(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endParaRPr lang="en-US" smtClean="0">
              <a:solidFill>
                <a:srgbClr val="7B9899"/>
              </a:solidFill>
              <a:cs typeface="Arial" charset="0"/>
            </a:endParaRPr>
          </a:p>
        </p:txBody>
      </p:sp>
      <p:sp>
        <p:nvSpPr>
          <p:cNvPr id="105475" name="Rectangle 3"/>
          <p:cNvSpPr>
            <a:spLocks noGrp="1" noChangeArrowheads="1"/>
          </p:cNvSpPr>
          <p:nvPr>
            <p:ph idx="1"/>
          </p:nvPr>
        </p:nvSpPr>
        <p:spPr/>
        <p:txBody>
          <a:bodyPr/>
          <a:lstStyle/>
          <a:p>
            <a:pPr eaLnBrk="1" hangingPunct="1"/>
            <a:endParaRPr lang="en-US" smtClean="0">
              <a:cs typeface="Times New Roman" pitchFamily="18" charset="0"/>
            </a:endParaRPr>
          </a:p>
        </p:txBody>
      </p:sp>
      <p:pic>
        <p:nvPicPr>
          <p:cNvPr id="105476" name="Picture 4" descr="429"/>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endParaRPr lang="en-US" smtClean="0">
              <a:solidFill>
                <a:srgbClr val="7B9899"/>
              </a:solidFill>
              <a:cs typeface="Arial" charset="0"/>
            </a:endParaRPr>
          </a:p>
        </p:txBody>
      </p:sp>
      <p:sp>
        <p:nvSpPr>
          <p:cNvPr id="106499" name="Rectangle 3"/>
          <p:cNvSpPr>
            <a:spLocks noGrp="1" noChangeArrowheads="1"/>
          </p:cNvSpPr>
          <p:nvPr>
            <p:ph idx="1"/>
          </p:nvPr>
        </p:nvSpPr>
        <p:spPr/>
        <p:txBody>
          <a:bodyPr/>
          <a:lstStyle/>
          <a:p>
            <a:pPr eaLnBrk="1" hangingPunct="1"/>
            <a:endParaRPr lang="en-US" smtClean="0">
              <a:cs typeface="Times New Roman" pitchFamily="18" charset="0"/>
            </a:endParaRPr>
          </a:p>
        </p:txBody>
      </p:sp>
      <p:pic>
        <p:nvPicPr>
          <p:cNvPr id="106500" name="Picture 4" descr="448(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endParaRPr lang="en-US" smtClean="0">
              <a:solidFill>
                <a:srgbClr val="7B9899"/>
              </a:solidFill>
              <a:cs typeface="Arial" charset="0"/>
            </a:endParaRPr>
          </a:p>
        </p:txBody>
      </p:sp>
      <p:sp>
        <p:nvSpPr>
          <p:cNvPr id="107523" name="Rectangle 3"/>
          <p:cNvSpPr>
            <a:spLocks noGrp="1" noChangeArrowheads="1"/>
          </p:cNvSpPr>
          <p:nvPr>
            <p:ph idx="1"/>
          </p:nvPr>
        </p:nvSpPr>
        <p:spPr/>
        <p:txBody>
          <a:bodyPr/>
          <a:lstStyle/>
          <a:p>
            <a:pPr eaLnBrk="1" hangingPunct="1"/>
            <a:endParaRPr lang="en-US" smtClean="0">
              <a:cs typeface="Times New Roman" pitchFamily="18" charset="0"/>
            </a:endParaRPr>
          </a:p>
        </p:txBody>
      </p:sp>
      <p:pic>
        <p:nvPicPr>
          <p:cNvPr id="107524" name="Picture 4" descr="447(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rtl="1" eaLnBrk="1" hangingPunct="1"/>
            <a:r>
              <a:rPr lang="fa-IR" smtClean="0">
                <a:solidFill>
                  <a:schemeClr val="accent2"/>
                </a:solidFill>
              </a:rPr>
              <a:t>سيستم هاي اعلام حريق</a:t>
            </a:r>
            <a:endParaRPr lang="en-US" smtClean="0">
              <a:solidFill>
                <a:schemeClr val="accent2"/>
              </a:solidFill>
              <a:cs typeface="Arial" charset="0"/>
            </a:endParaRPr>
          </a:p>
        </p:txBody>
      </p:sp>
      <p:sp>
        <p:nvSpPr>
          <p:cNvPr id="108547" name="Text Placeholder 3"/>
          <p:cNvSpPr>
            <a:spLocks noGrp="1"/>
          </p:cNvSpPr>
          <p:nvPr>
            <p:ph type="body" sz="half" idx="1"/>
          </p:nvPr>
        </p:nvSpPr>
        <p:spPr/>
        <p:txBody>
          <a:bodyPr/>
          <a:lstStyle/>
          <a:p>
            <a:endParaRPr lang="en-US" smtClean="0"/>
          </a:p>
        </p:txBody>
      </p:sp>
      <p:sp>
        <p:nvSpPr>
          <p:cNvPr id="108548" name="Rectangle 3"/>
          <p:cNvSpPr>
            <a:spLocks noGrp="1" noChangeArrowheads="1"/>
          </p:cNvSpPr>
          <p:nvPr>
            <p:ph sz="half" idx="2"/>
          </p:nvPr>
        </p:nvSpPr>
        <p:spPr>
          <a:solidFill>
            <a:schemeClr val="tx2"/>
          </a:solidFill>
        </p:spPr>
        <p:txBody>
          <a:bodyPr/>
          <a:lstStyle/>
          <a:p>
            <a:pPr algn="r" rtl="1" eaLnBrk="1" hangingPunct="1"/>
            <a:r>
              <a:rPr lang="fa-IR" smtClean="0">
                <a:solidFill>
                  <a:schemeClr val="bg2"/>
                </a:solidFill>
              </a:rPr>
              <a:t>زماني آ تش ودود وسيله اعلام خبر بود و اكنون خود تبديل به موضوع و متن پيام شده است </a:t>
            </a:r>
          </a:p>
          <a:p>
            <a:pPr algn="r" rtl="1" eaLnBrk="1" hangingPunct="1"/>
            <a:r>
              <a:rPr lang="fa-IR" smtClean="0">
                <a:solidFill>
                  <a:schemeClr val="bg2"/>
                </a:solidFill>
              </a:rPr>
              <a:t>در روزگاران دور آتش و دود به پا مي كردند تا پيامي را برسانند و امروزه تجهيزات پيشرفته به خدمت گرفته شده است تا برپا شدن آ تش ودود اعلام شود</a:t>
            </a:r>
            <a:endParaRPr lang="en-US" smtClean="0">
              <a:solidFill>
                <a:schemeClr val="bg2"/>
              </a:solidFill>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Custom 8">
      <a:majorFont>
        <a:latin typeface="Calibri"/>
        <a:ea typeface=""/>
        <a:cs typeface="Titr"/>
      </a:majorFont>
      <a:minorFont>
        <a:latin typeface="Calibri"/>
        <a:ea typeface=""/>
        <a:cs typeface="B Nazani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1575</TotalTime>
  <Words>5656</Words>
  <Application>Microsoft Office PowerPoint</Application>
  <PresentationFormat>On-screen Show (4:3)</PresentationFormat>
  <Paragraphs>586</Paragraphs>
  <Slides>119</Slides>
  <Notes>1</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119</vt:i4>
      </vt:variant>
    </vt:vector>
  </HeadingPairs>
  <TitlesOfParts>
    <vt:vector size="131" baseType="lpstr">
      <vt:lpstr>AR DARLING</vt:lpstr>
      <vt:lpstr>Arial</vt:lpstr>
      <vt:lpstr>B Homa</vt:lpstr>
      <vt:lpstr>B Nazanin</vt:lpstr>
      <vt:lpstr>B Titr</vt:lpstr>
      <vt:lpstr>Calibri</vt:lpstr>
      <vt:lpstr>Elephant</vt:lpstr>
      <vt:lpstr>Times New Roman</vt:lpstr>
      <vt:lpstr>Titr</vt:lpstr>
      <vt:lpstr>Wingdings</vt:lpstr>
      <vt:lpstr>Wingdings 2</vt:lpstr>
      <vt:lpstr>Custom Design</vt:lpstr>
      <vt:lpstr>PowerPoint Presentation</vt:lpstr>
      <vt:lpstr>اطفائ حریق </vt:lpstr>
      <vt:lpstr>اهمیت موضوع</vt:lpstr>
      <vt:lpstr>چهار دليل عمده حريق ناخواسته</vt:lpstr>
      <vt:lpstr>مثلث ممانعت از وقوع حريق ناخواسته</vt:lpstr>
      <vt:lpstr>PowerPoint Presentation</vt:lpstr>
      <vt:lpstr>PowerPoint Presentation</vt:lpstr>
      <vt:lpstr>پديده هاي طبيعي</vt:lpstr>
      <vt:lpstr>PowerPoint Presentation</vt:lpstr>
      <vt:lpstr>نا ايمن ترين ساختمانها در مقابل آ ذرخش</vt:lpstr>
      <vt:lpstr>راه پيشگيري</vt:lpstr>
      <vt:lpstr>محصولات احتراق</vt:lpstr>
      <vt:lpstr>FLASH POINT</vt:lpstr>
      <vt:lpstr>Flammable and Combustible Liquids</vt:lpstr>
      <vt:lpstr>نقطه آتش –FIRE POINT</vt:lpstr>
      <vt:lpstr>احتراق خود بخود  </vt:lpstr>
      <vt:lpstr>حدود اشتعال</vt:lpstr>
      <vt:lpstr>بالا ترین حد قابل اشتعال</vt:lpstr>
      <vt:lpstr>نمونه ای از حدود اشتعال</vt:lpstr>
      <vt:lpstr>The Combustion Process</vt:lpstr>
      <vt:lpstr>روش های خاموش کردن</vt:lpstr>
      <vt:lpstr>جداسازی STARRATION</vt:lpstr>
      <vt:lpstr>خفه کردن SMOTHERING</vt:lpstr>
      <vt:lpstr>PowerPoint Presentation</vt:lpstr>
      <vt:lpstr>سرد کردنCOOLING </vt:lpstr>
      <vt:lpstr>وسائل اطفائی</vt:lpstr>
      <vt:lpstr>تقسیم بندی مکانها از نظر خطر</vt:lpstr>
      <vt:lpstr>تقسیم بندی انواع حریق ازنظر ماده سوختنی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طبقه بندی جدید</vt:lpstr>
      <vt:lpstr>تقسیم بندی وسایل آ تش نشانی </vt:lpstr>
      <vt:lpstr>وسایل دستی پرتابل</vt:lpstr>
      <vt:lpstr>PowerPoint Presentation</vt:lpstr>
      <vt:lpstr>کاربرد</vt:lpstr>
      <vt:lpstr>مواد اطفائی</vt:lpstr>
      <vt:lpstr>خاموش کننده های آبی</vt:lpstr>
      <vt:lpstr>PowerPoint Presentation</vt:lpstr>
      <vt:lpstr>خاموش کننده های پودر شیمیائی</vt:lpstr>
      <vt:lpstr>تقسیم بندی خاموش کننده پودری</vt:lpstr>
      <vt:lpstr>نوع فشنگ داخل  </vt:lpstr>
      <vt:lpstr>تست های الزامی</vt:lpstr>
      <vt:lpstr>خاموش کننده پودر و هوا</vt:lpstr>
      <vt:lpstr>تست کپسول پودر و هوا</vt:lpstr>
      <vt:lpstr>خاموش کننده گاز کربنیک </vt:lpstr>
      <vt:lpstr> موارد استفاده کپسولCO2</vt:lpstr>
      <vt:lpstr>خطرات کپسول گاز کربنیک</vt:lpstr>
      <vt:lpstr>تست های مورد نیاز </vt:lpstr>
      <vt:lpstr>خاموش کننده نوع کفی </vt:lpstr>
      <vt:lpstr>انواع کف </vt:lpstr>
      <vt:lpstr>کف مکانیکی</vt:lpstr>
      <vt:lpstr>کف ساز  الکترو نیکی</vt:lpstr>
      <vt:lpstr>خاموش کنندههای ها لوژنی</vt:lpstr>
      <vt:lpstr>حداقل زمان تخلیه کپسولها</vt:lpstr>
      <vt:lpstr>در صد تخلیه </vt:lpstr>
      <vt:lpstr>شناسائی نوع خاموش کننده هااز روی رنگ </vt:lpstr>
      <vt:lpstr>کد مربوط به حریق</vt:lpstr>
      <vt:lpstr>تعیین مکان مناسب جهت نصب  </vt:lpstr>
      <vt:lpstr>روابط تعیین تعداد کپسولها  </vt:lpstr>
      <vt:lpstr>روشهای صحیح نگهداری کپسولهاواطفاء حریق موثر </vt:lpstr>
      <vt:lpstr>PowerPoint Presentation</vt:lpstr>
      <vt:lpstr>PowerPoint Presentation</vt:lpstr>
      <vt:lpstr>PowerPoint Presentation</vt:lpstr>
      <vt:lpstr>وسایل چرخدار</vt:lpstr>
      <vt:lpstr>وسایل دستی ثابت</vt:lpstr>
      <vt:lpstr>منظور از جعبه های آ تش نشانی </vt:lpstr>
      <vt:lpstr>تعداد فایر باکس ها در ساختمان</vt:lpstr>
      <vt:lpstr>قرقره آ تش نشانی</vt:lpstr>
      <vt:lpstr>PowerPoint Presentation</vt:lpstr>
      <vt:lpstr>هایدرانت ها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سيستم هاي اعلام حريق</vt:lpstr>
      <vt:lpstr>انواع سيستم هاي اعلام حريق</vt:lpstr>
      <vt:lpstr>انواع آ شكار سازها</vt:lpstr>
      <vt:lpstr>رتبه بندي سيستم هاي اعلام حريق</vt:lpstr>
      <vt:lpstr>سيستم هاي اعلام حريق متعارف </vt:lpstr>
      <vt:lpstr>سيستم هاي اعلام حريق آدرس پذير </vt:lpstr>
      <vt:lpstr>PowerPoint Presentation</vt:lpstr>
      <vt:lpstr>سيستم هاي اعلام حريق هوشمند</vt:lpstr>
      <vt:lpstr>اهمیت دستگاههای هشدار دهنده</vt:lpstr>
      <vt:lpstr>موازین استاندارد مرتبط با آ لارم</vt:lpstr>
      <vt:lpstr>تقسیم بندی دستگاههای اعلام واطفاء </vt:lpstr>
      <vt:lpstr>اجزاء تشکیل دهنده سیستم اعلام حریق اتوماتیک</vt:lpstr>
      <vt:lpstr>دتکتور دودی (ذرات ) </vt:lpstr>
      <vt:lpstr>دتکتور دودی نوری ( فتوالکتریک)</vt:lpstr>
      <vt:lpstr>دتکتور حرارتی ثابت</vt:lpstr>
      <vt:lpstr>کاشف حرارتی متغیر </vt:lpstr>
      <vt:lpstr>دتکتور  شعله ای </vt:lpstr>
      <vt:lpstr>دتکتور های گاز یاب </vt:lpstr>
      <vt:lpstr>دتکتور های لیزری</vt:lpstr>
      <vt:lpstr>سیستم های اعلام واطفاء اتوماتیک </vt:lpstr>
      <vt:lpstr>PowerPoint Presentation</vt:lpstr>
    </vt:vector>
  </TitlesOfParts>
  <Company>ShegerdCo.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به نام خداوند جان و خرد</dc:title>
  <dc:creator>Morvarid</dc:creator>
  <cp:lastModifiedBy>his</cp:lastModifiedBy>
  <cp:revision>162</cp:revision>
  <dcterms:created xsi:type="dcterms:W3CDTF">2005-01-04T19:24:08Z</dcterms:created>
  <dcterms:modified xsi:type="dcterms:W3CDTF">2021-05-15T10:06:00Z</dcterms:modified>
</cp:coreProperties>
</file>